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89" r:id="rId21"/>
    <p:sldId id="290" r:id="rId22"/>
    <p:sldId id="291" r:id="rId23"/>
    <p:sldId id="292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306" r:id="rId37"/>
    <p:sldId id="307" r:id="rId38"/>
    <p:sldId id="308" r:id="rId39"/>
    <p:sldId id="309" r:id="rId40"/>
    <p:sldId id="310" r:id="rId41"/>
    <p:sldId id="311" r:id="rId42"/>
    <p:sldId id="312" r:id="rId43"/>
    <p:sldId id="313" r:id="rId44"/>
    <p:sldId id="314" r:id="rId45"/>
    <p:sldId id="315" r:id="rId46"/>
    <p:sldId id="316" r:id="rId47"/>
    <p:sldId id="317" r:id="rId48"/>
    <p:sldId id="318" r:id="rId49"/>
    <p:sldId id="319" r:id="rId50"/>
    <p:sldId id="320" r:id="rId51"/>
    <p:sldId id="321" r:id="rId52"/>
    <p:sldId id="322" r:id="rId53"/>
    <p:sldId id="323" r:id="rId54"/>
    <p:sldId id="324" r:id="rId55"/>
    <p:sldId id="325" r:id="rId56"/>
    <p:sldId id="326" r:id="rId57"/>
    <p:sldId id="327" r:id="rId58"/>
    <p:sldId id="328" r:id="rId59"/>
    <p:sldId id="329" r:id="rId60"/>
    <p:sldId id="330" r:id="rId61"/>
    <p:sldId id="331" r:id="rId62"/>
    <p:sldId id="332" r:id="rId63"/>
    <p:sldId id="333" r:id="rId64"/>
    <p:sldId id="334" r:id="rId65"/>
    <p:sldId id="335" r:id="rId66"/>
    <p:sldId id="336" r:id="rId67"/>
    <p:sldId id="337" r:id="rId68"/>
    <p:sldId id="338" r:id="rId69"/>
    <p:sldId id="339" r:id="rId70"/>
    <p:sldId id="340" r:id="rId71"/>
    <p:sldId id="341" r:id="rId72"/>
    <p:sldId id="342" r:id="rId73"/>
    <p:sldId id="343" r:id="rId74"/>
    <p:sldId id="344" r:id="rId75"/>
    <p:sldId id="345" r:id="rId76"/>
    <p:sldId id="346" r:id="rId77"/>
    <p:sldId id="347" r:id="rId78"/>
    <p:sldId id="348" r:id="rId79"/>
    <p:sldId id="349" r:id="rId80"/>
    <p:sldId id="350" r:id="rId81"/>
    <p:sldId id="351" r:id="rId82"/>
    <p:sldId id="352" r:id="rId83"/>
    <p:sldId id="353" r:id="rId84"/>
    <p:sldId id="355" r:id="rId85"/>
    <p:sldId id="356" r:id="rId86"/>
    <p:sldId id="357" r:id="rId87"/>
    <p:sldId id="358" r:id="rId88"/>
    <p:sldId id="359" r:id="rId89"/>
    <p:sldId id="360" r:id="rId90"/>
    <p:sldId id="361" r:id="rId91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088" y="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07340" y="171653"/>
            <a:ext cx="6094095" cy="75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FBEA0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 marR="5080">
              <a:lnSpc>
                <a:spcPts val="1680"/>
              </a:lnSpc>
              <a:spcBef>
                <a:spcPts val="25"/>
              </a:spcBef>
            </a:pPr>
            <a:r>
              <a:rPr dirty="0"/>
              <a:t>Instructor:</a:t>
            </a:r>
            <a:r>
              <a:rPr spc="-85" dirty="0"/>
              <a:t> </a:t>
            </a:r>
            <a:r>
              <a:rPr dirty="0"/>
              <a:t>Luong,</a:t>
            </a:r>
            <a:r>
              <a:rPr spc="-85" dirty="0"/>
              <a:t> </a:t>
            </a:r>
            <a:r>
              <a:rPr dirty="0"/>
              <a:t>Vo</a:t>
            </a:r>
            <a:r>
              <a:rPr spc="-60" dirty="0"/>
              <a:t> </a:t>
            </a:r>
            <a:r>
              <a:rPr spc="-25" dirty="0"/>
              <a:t>Van </a:t>
            </a:r>
            <a:r>
              <a:rPr dirty="0">
                <a:solidFill>
                  <a:srgbClr val="7E7E7E"/>
                </a:solidFill>
              </a:rPr>
              <a:t>Duy</a:t>
            </a:r>
            <a:r>
              <a:rPr spc="-65" dirty="0">
                <a:solidFill>
                  <a:srgbClr val="7E7E7E"/>
                </a:solidFill>
              </a:rPr>
              <a:t> </a:t>
            </a:r>
            <a:r>
              <a:rPr spc="-45" dirty="0">
                <a:solidFill>
                  <a:srgbClr val="7E7E7E"/>
                </a:solidFill>
              </a:rPr>
              <a:t>Tan</a:t>
            </a:r>
            <a:r>
              <a:rPr spc="-30" dirty="0">
                <a:solidFill>
                  <a:srgbClr val="7E7E7E"/>
                </a:solidFill>
              </a:rPr>
              <a:t> </a:t>
            </a:r>
            <a:r>
              <a:rPr spc="-10" dirty="0">
                <a:solidFill>
                  <a:srgbClr val="7E7E7E"/>
                </a:solidFill>
              </a:rPr>
              <a:t>University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FBEA0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 marR="5080">
              <a:lnSpc>
                <a:spcPts val="1680"/>
              </a:lnSpc>
              <a:spcBef>
                <a:spcPts val="25"/>
              </a:spcBef>
            </a:pPr>
            <a:r>
              <a:rPr dirty="0"/>
              <a:t>Instructor:</a:t>
            </a:r>
            <a:r>
              <a:rPr spc="-85" dirty="0"/>
              <a:t> </a:t>
            </a:r>
            <a:r>
              <a:rPr dirty="0"/>
              <a:t>Luong,</a:t>
            </a:r>
            <a:r>
              <a:rPr spc="-85" dirty="0"/>
              <a:t> </a:t>
            </a:r>
            <a:r>
              <a:rPr dirty="0"/>
              <a:t>Vo</a:t>
            </a:r>
            <a:r>
              <a:rPr spc="-60" dirty="0"/>
              <a:t> </a:t>
            </a:r>
            <a:r>
              <a:rPr spc="-25" dirty="0"/>
              <a:t>Van </a:t>
            </a:r>
            <a:r>
              <a:rPr dirty="0">
                <a:solidFill>
                  <a:srgbClr val="7E7E7E"/>
                </a:solidFill>
              </a:rPr>
              <a:t>Duy</a:t>
            </a:r>
            <a:r>
              <a:rPr spc="-65" dirty="0">
                <a:solidFill>
                  <a:srgbClr val="7E7E7E"/>
                </a:solidFill>
              </a:rPr>
              <a:t> </a:t>
            </a:r>
            <a:r>
              <a:rPr spc="-45" dirty="0">
                <a:solidFill>
                  <a:srgbClr val="7E7E7E"/>
                </a:solidFill>
              </a:rPr>
              <a:t>Tan</a:t>
            </a:r>
            <a:r>
              <a:rPr spc="-30" dirty="0">
                <a:solidFill>
                  <a:srgbClr val="7E7E7E"/>
                </a:solidFill>
              </a:rPr>
              <a:t> </a:t>
            </a:r>
            <a:r>
              <a:rPr spc="-10" dirty="0">
                <a:solidFill>
                  <a:srgbClr val="7E7E7E"/>
                </a:solidFill>
              </a:rPr>
              <a:t>University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FBEA0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 marR="5080">
              <a:lnSpc>
                <a:spcPts val="1680"/>
              </a:lnSpc>
              <a:spcBef>
                <a:spcPts val="25"/>
              </a:spcBef>
            </a:pPr>
            <a:r>
              <a:rPr dirty="0"/>
              <a:t>Instructor:</a:t>
            </a:r>
            <a:r>
              <a:rPr spc="-85" dirty="0"/>
              <a:t> </a:t>
            </a:r>
            <a:r>
              <a:rPr dirty="0"/>
              <a:t>Luong,</a:t>
            </a:r>
            <a:r>
              <a:rPr spc="-85" dirty="0"/>
              <a:t> </a:t>
            </a:r>
            <a:r>
              <a:rPr dirty="0"/>
              <a:t>Vo</a:t>
            </a:r>
            <a:r>
              <a:rPr spc="-60" dirty="0"/>
              <a:t> </a:t>
            </a:r>
            <a:r>
              <a:rPr spc="-25" dirty="0"/>
              <a:t>Van </a:t>
            </a:r>
            <a:r>
              <a:rPr dirty="0">
                <a:solidFill>
                  <a:srgbClr val="7E7E7E"/>
                </a:solidFill>
              </a:rPr>
              <a:t>Duy</a:t>
            </a:r>
            <a:r>
              <a:rPr spc="-65" dirty="0">
                <a:solidFill>
                  <a:srgbClr val="7E7E7E"/>
                </a:solidFill>
              </a:rPr>
              <a:t> </a:t>
            </a:r>
            <a:r>
              <a:rPr spc="-45" dirty="0">
                <a:solidFill>
                  <a:srgbClr val="7E7E7E"/>
                </a:solidFill>
              </a:rPr>
              <a:t>Tan</a:t>
            </a:r>
            <a:r>
              <a:rPr spc="-30" dirty="0">
                <a:solidFill>
                  <a:srgbClr val="7E7E7E"/>
                </a:solidFill>
              </a:rPr>
              <a:t> </a:t>
            </a:r>
            <a:r>
              <a:rPr spc="-10" dirty="0">
                <a:solidFill>
                  <a:srgbClr val="7E7E7E"/>
                </a:solidFill>
              </a:rPr>
              <a:t>University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FBEA0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 marR="5080">
              <a:lnSpc>
                <a:spcPts val="1680"/>
              </a:lnSpc>
              <a:spcBef>
                <a:spcPts val="25"/>
              </a:spcBef>
            </a:pPr>
            <a:r>
              <a:rPr dirty="0"/>
              <a:t>Instructor:</a:t>
            </a:r>
            <a:r>
              <a:rPr spc="-85" dirty="0"/>
              <a:t> </a:t>
            </a:r>
            <a:r>
              <a:rPr dirty="0"/>
              <a:t>Luong,</a:t>
            </a:r>
            <a:r>
              <a:rPr spc="-85" dirty="0"/>
              <a:t> </a:t>
            </a:r>
            <a:r>
              <a:rPr dirty="0"/>
              <a:t>Vo</a:t>
            </a:r>
            <a:r>
              <a:rPr spc="-60" dirty="0"/>
              <a:t> </a:t>
            </a:r>
            <a:r>
              <a:rPr spc="-25" dirty="0"/>
              <a:t>Van </a:t>
            </a:r>
            <a:r>
              <a:rPr dirty="0">
                <a:solidFill>
                  <a:srgbClr val="7E7E7E"/>
                </a:solidFill>
              </a:rPr>
              <a:t>Duy</a:t>
            </a:r>
            <a:r>
              <a:rPr spc="-65" dirty="0">
                <a:solidFill>
                  <a:srgbClr val="7E7E7E"/>
                </a:solidFill>
              </a:rPr>
              <a:t> </a:t>
            </a:r>
            <a:r>
              <a:rPr spc="-45" dirty="0">
                <a:solidFill>
                  <a:srgbClr val="7E7E7E"/>
                </a:solidFill>
              </a:rPr>
              <a:t>Tan</a:t>
            </a:r>
            <a:r>
              <a:rPr spc="-30" dirty="0">
                <a:solidFill>
                  <a:srgbClr val="7E7E7E"/>
                </a:solidFill>
              </a:rPr>
              <a:t> </a:t>
            </a:r>
            <a:r>
              <a:rPr spc="-10" dirty="0">
                <a:solidFill>
                  <a:srgbClr val="7E7E7E"/>
                </a:solidFill>
              </a:rPr>
              <a:t>University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 marR="5080">
              <a:lnSpc>
                <a:spcPts val="1680"/>
              </a:lnSpc>
              <a:spcBef>
                <a:spcPts val="25"/>
              </a:spcBef>
            </a:pPr>
            <a:r>
              <a:rPr dirty="0"/>
              <a:t>Instructor:</a:t>
            </a:r>
            <a:r>
              <a:rPr spc="-85" dirty="0"/>
              <a:t> </a:t>
            </a:r>
            <a:r>
              <a:rPr dirty="0"/>
              <a:t>Luong,</a:t>
            </a:r>
            <a:r>
              <a:rPr spc="-85" dirty="0"/>
              <a:t> </a:t>
            </a:r>
            <a:r>
              <a:rPr dirty="0"/>
              <a:t>Vo</a:t>
            </a:r>
            <a:r>
              <a:rPr spc="-60" dirty="0"/>
              <a:t> </a:t>
            </a:r>
            <a:r>
              <a:rPr spc="-25" dirty="0"/>
              <a:t>Van </a:t>
            </a:r>
            <a:r>
              <a:rPr dirty="0">
                <a:solidFill>
                  <a:srgbClr val="7E7E7E"/>
                </a:solidFill>
              </a:rPr>
              <a:t>Duy</a:t>
            </a:r>
            <a:r>
              <a:rPr spc="-65" dirty="0">
                <a:solidFill>
                  <a:srgbClr val="7E7E7E"/>
                </a:solidFill>
              </a:rPr>
              <a:t> </a:t>
            </a:r>
            <a:r>
              <a:rPr spc="-45" dirty="0">
                <a:solidFill>
                  <a:srgbClr val="7E7E7E"/>
                </a:solidFill>
              </a:rPr>
              <a:t>Tan</a:t>
            </a:r>
            <a:r>
              <a:rPr spc="-30" dirty="0">
                <a:solidFill>
                  <a:srgbClr val="7E7E7E"/>
                </a:solidFill>
              </a:rPr>
              <a:t> </a:t>
            </a:r>
            <a:r>
              <a:rPr spc="-10" dirty="0">
                <a:solidFill>
                  <a:srgbClr val="7E7E7E"/>
                </a:solidFill>
              </a:rPr>
              <a:t>University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9144000" cy="6857997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8391525" y="6188073"/>
            <a:ext cx="752475" cy="65722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7340" y="171653"/>
            <a:ext cx="8735060" cy="75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FBEA0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7340" y="1036065"/>
            <a:ext cx="8698610" cy="4711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08828" y="6309283"/>
            <a:ext cx="2012950" cy="438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 marR="5080">
              <a:lnSpc>
                <a:spcPts val="1680"/>
              </a:lnSpc>
              <a:spcBef>
                <a:spcPts val="25"/>
              </a:spcBef>
            </a:pPr>
            <a:r>
              <a:rPr dirty="0"/>
              <a:t>Instructor:</a:t>
            </a:r>
            <a:r>
              <a:rPr spc="-85" dirty="0"/>
              <a:t> </a:t>
            </a:r>
            <a:r>
              <a:rPr dirty="0"/>
              <a:t>Luong,</a:t>
            </a:r>
            <a:r>
              <a:rPr spc="-85" dirty="0"/>
              <a:t> </a:t>
            </a:r>
            <a:r>
              <a:rPr dirty="0"/>
              <a:t>Vo</a:t>
            </a:r>
            <a:r>
              <a:rPr spc="-60" dirty="0"/>
              <a:t> </a:t>
            </a:r>
            <a:r>
              <a:rPr spc="-25" dirty="0"/>
              <a:t>Van </a:t>
            </a:r>
            <a:r>
              <a:rPr dirty="0">
                <a:solidFill>
                  <a:srgbClr val="7E7E7E"/>
                </a:solidFill>
              </a:rPr>
              <a:t>Duy</a:t>
            </a:r>
            <a:r>
              <a:rPr spc="-65" dirty="0">
                <a:solidFill>
                  <a:srgbClr val="7E7E7E"/>
                </a:solidFill>
              </a:rPr>
              <a:t> </a:t>
            </a:r>
            <a:r>
              <a:rPr spc="-45" dirty="0">
                <a:solidFill>
                  <a:srgbClr val="7E7E7E"/>
                </a:solidFill>
              </a:rPr>
              <a:t>Tan</a:t>
            </a:r>
            <a:r>
              <a:rPr spc="-30" dirty="0">
                <a:solidFill>
                  <a:srgbClr val="7E7E7E"/>
                </a:solidFill>
              </a:rPr>
              <a:t> </a:t>
            </a:r>
            <a:r>
              <a:rPr spc="-10" dirty="0">
                <a:solidFill>
                  <a:srgbClr val="7E7E7E"/>
                </a:solidFill>
              </a:rPr>
              <a:t>University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6664" y="6293433"/>
            <a:ext cx="2255520" cy="2247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1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jp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1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4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5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7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76200" y="6096000"/>
            <a:ext cx="9067800" cy="0"/>
          </a:xfrm>
          <a:custGeom>
            <a:avLst/>
            <a:gdLst/>
            <a:ahLst/>
            <a:cxnLst/>
            <a:rect l="l" t="t" r="r" b="b"/>
            <a:pathLst>
              <a:path w="9067800">
                <a:moveTo>
                  <a:pt x="0" y="0"/>
                </a:moveTo>
                <a:lnTo>
                  <a:pt x="9067800" y="0"/>
                </a:lnTo>
              </a:path>
            </a:pathLst>
          </a:custGeom>
          <a:ln w="9525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6408" y="4017264"/>
            <a:ext cx="1937004" cy="90220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456691" y="4124325"/>
            <a:ext cx="142684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10" dirty="0">
                <a:solidFill>
                  <a:srgbClr val="FFFFFF"/>
                </a:solidFill>
                <a:latin typeface="Arial"/>
                <a:cs typeface="Arial"/>
              </a:rPr>
              <a:t>Budget</a:t>
            </a:r>
            <a:endParaRPr sz="320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586841" y="2084323"/>
            <a:ext cx="6699250" cy="1429237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12700" marR="5080">
              <a:lnSpc>
                <a:spcPts val="5190"/>
              </a:lnSpc>
              <a:spcBef>
                <a:spcPts val="745"/>
              </a:spcBef>
            </a:pPr>
            <a:r>
              <a:rPr dirty="0"/>
              <a:t>Software</a:t>
            </a:r>
            <a:r>
              <a:rPr spc="-150" dirty="0"/>
              <a:t> </a:t>
            </a:r>
            <a:r>
              <a:rPr lang="en-US" spc="-10" dirty="0"/>
              <a:t>Project Management</a:t>
            </a:r>
            <a:endParaRPr spc="-1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9137903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Example</a:t>
            </a:r>
            <a:r>
              <a:rPr sz="4000" spc="-105" dirty="0"/>
              <a:t> </a:t>
            </a:r>
            <a:r>
              <a:rPr sz="4000" dirty="0"/>
              <a:t>Project</a:t>
            </a:r>
            <a:r>
              <a:rPr sz="4000" spc="-120" dirty="0"/>
              <a:t> </a:t>
            </a:r>
            <a:r>
              <a:rPr sz="4000" dirty="0"/>
              <a:t>Budget</a:t>
            </a:r>
            <a:r>
              <a:rPr sz="4000" spc="-100" dirty="0"/>
              <a:t> </a:t>
            </a:r>
            <a:r>
              <a:rPr sz="4000" dirty="0"/>
              <a:t>Data</a:t>
            </a:r>
            <a:r>
              <a:rPr sz="4000" spc="-110" dirty="0"/>
              <a:t> </a:t>
            </a:r>
            <a:r>
              <a:rPr sz="4000" spc="-10" dirty="0"/>
              <a:t>Entry</a:t>
            </a:r>
            <a:endParaRPr sz="400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6475" y="1471675"/>
            <a:ext cx="7244460" cy="462432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35051"/>
            <a:ext cx="6977380" cy="1793875"/>
            <a:chOff x="0" y="35051"/>
            <a:chExt cx="6977380" cy="17938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35051"/>
              <a:ext cx="6976872" cy="120396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24839"/>
              <a:ext cx="3938016" cy="1203960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07340" y="180543"/>
            <a:ext cx="6306185" cy="127063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080">
              <a:lnSpc>
                <a:spcPts val="4650"/>
              </a:lnSpc>
              <a:spcBef>
                <a:spcPts val="675"/>
              </a:spcBef>
            </a:pPr>
            <a:r>
              <a:rPr sz="4300" dirty="0"/>
              <a:t>Example</a:t>
            </a:r>
            <a:r>
              <a:rPr sz="4300" spc="-75" dirty="0"/>
              <a:t> </a:t>
            </a:r>
            <a:r>
              <a:rPr sz="4300" dirty="0"/>
              <a:t>Project</a:t>
            </a:r>
            <a:r>
              <a:rPr sz="4300" spc="-75" dirty="0"/>
              <a:t> </a:t>
            </a:r>
            <a:r>
              <a:rPr sz="4300" spc="-10" dirty="0"/>
              <a:t>Budget Calculations</a:t>
            </a:r>
            <a:endParaRPr sz="4300"/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6493" y="1938401"/>
            <a:ext cx="8140319" cy="4081399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8904732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Example</a:t>
            </a:r>
            <a:r>
              <a:rPr sz="4000" spc="-114" dirty="0"/>
              <a:t> </a:t>
            </a:r>
            <a:r>
              <a:rPr sz="4000" dirty="0"/>
              <a:t>Project</a:t>
            </a:r>
            <a:r>
              <a:rPr sz="4000" spc="-130" dirty="0"/>
              <a:t> </a:t>
            </a:r>
            <a:r>
              <a:rPr sz="4000" dirty="0"/>
              <a:t>Budget</a:t>
            </a:r>
            <a:r>
              <a:rPr sz="4000" spc="-114" dirty="0"/>
              <a:t> </a:t>
            </a:r>
            <a:r>
              <a:rPr sz="4000" spc="-10" dirty="0"/>
              <a:t>Variables</a:t>
            </a:r>
            <a:endParaRPr sz="400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9600" y="1905000"/>
            <a:ext cx="7889367" cy="198120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20"/>
            <a:ext cx="9144000" cy="13411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Tips</a:t>
            </a:r>
            <a:r>
              <a:rPr spc="-60" dirty="0"/>
              <a:t> </a:t>
            </a:r>
            <a:r>
              <a:rPr dirty="0"/>
              <a:t>for</a:t>
            </a:r>
            <a:r>
              <a:rPr spc="-80" dirty="0"/>
              <a:t> </a:t>
            </a:r>
            <a:r>
              <a:rPr dirty="0"/>
              <a:t>Creating</a:t>
            </a:r>
            <a:r>
              <a:rPr spc="-50" dirty="0"/>
              <a:t> </a:t>
            </a:r>
            <a:r>
              <a:rPr dirty="0"/>
              <a:t>Your</a:t>
            </a:r>
            <a:r>
              <a:rPr spc="-80" dirty="0"/>
              <a:t> </a:t>
            </a:r>
            <a:r>
              <a:rPr spc="-10" dirty="0"/>
              <a:t>Budget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63396"/>
            <a:ext cx="278891" cy="28498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1880616"/>
            <a:ext cx="190500" cy="18745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360676"/>
            <a:ext cx="278891" cy="28498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416808"/>
            <a:ext cx="190500" cy="187451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55395" y="1014721"/>
            <a:ext cx="8103234" cy="3049270"/>
          </a:xfrm>
          <a:prstGeom prst="rect">
            <a:avLst/>
          </a:prstGeom>
        </p:spPr>
        <p:txBody>
          <a:bodyPr vert="horz" wrap="square" lIns="0" tIns="11366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4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3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provided</a:t>
            </a:r>
            <a:r>
              <a:rPr sz="3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spreadsheet</a:t>
            </a:r>
            <a:r>
              <a:rPr sz="3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3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just</a:t>
            </a:r>
            <a:r>
              <a:rPr sz="3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3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example</a:t>
            </a:r>
            <a:endParaRPr sz="32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690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Modify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so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meets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needs</a:t>
            </a:r>
            <a:endParaRPr sz="2800">
              <a:latin typeface="Arial"/>
              <a:cs typeface="Arial"/>
            </a:endParaRPr>
          </a:p>
          <a:p>
            <a:pPr marL="12700" marR="457200">
              <a:lnSpc>
                <a:spcPts val="3460"/>
              </a:lnSpc>
              <a:spcBef>
                <a:spcPts val="1185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Align</a:t>
            </a:r>
            <a:r>
              <a:rPr sz="3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3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3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budget</a:t>
            </a:r>
            <a:r>
              <a:rPr sz="3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project’s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Product</a:t>
            </a:r>
            <a:r>
              <a:rPr sz="3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Road</a:t>
            </a:r>
            <a:r>
              <a:rPr sz="3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Map</a:t>
            </a:r>
            <a:endParaRPr sz="3200">
              <a:latin typeface="Arial"/>
              <a:cs typeface="Arial"/>
            </a:endParaRPr>
          </a:p>
          <a:p>
            <a:pPr marL="398145" marR="810895">
              <a:lnSpc>
                <a:spcPts val="3030"/>
              </a:lnSpc>
              <a:spcBef>
                <a:spcPts val="1010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there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isn’t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Product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Road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Map,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work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with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Marketing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Sales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create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one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2000" y="2057400"/>
            <a:ext cx="7927975" cy="4114800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7620"/>
            <a:ext cx="8738870" cy="1999614"/>
            <a:chOff x="0" y="7620"/>
            <a:chExt cx="8738870" cy="1999614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7620"/>
              <a:ext cx="8400288" cy="134111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07807" y="7620"/>
              <a:ext cx="1130807" cy="134111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665988"/>
              <a:ext cx="2566416" cy="1341119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07340" y="171653"/>
            <a:ext cx="8030209" cy="1416050"/>
          </a:xfrm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 marL="12700" marR="5080">
              <a:lnSpc>
                <a:spcPts val="5180"/>
              </a:lnSpc>
              <a:spcBef>
                <a:spcPts val="755"/>
              </a:spcBef>
            </a:pPr>
            <a:r>
              <a:rPr dirty="0"/>
              <a:t>Sample</a:t>
            </a:r>
            <a:r>
              <a:rPr spc="-150" dirty="0"/>
              <a:t> </a:t>
            </a:r>
            <a:r>
              <a:rPr dirty="0"/>
              <a:t>Project</a:t>
            </a:r>
            <a:r>
              <a:rPr spc="-114" dirty="0"/>
              <a:t> </a:t>
            </a:r>
            <a:r>
              <a:rPr dirty="0"/>
              <a:t>Road</a:t>
            </a:r>
            <a:r>
              <a:rPr spc="-135" dirty="0"/>
              <a:t> </a:t>
            </a:r>
            <a:r>
              <a:rPr dirty="0"/>
              <a:t>Map</a:t>
            </a:r>
            <a:r>
              <a:rPr spc="-105" dirty="0"/>
              <a:t> </a:t>
            </a:r>
            <a:r>
              <a:rPr spc="-50" dirty="0"/>
              <a:t>– </a:t>
            </a:r>
            <a:r>
              <a:rPr dirty="0"/>
              <a:t>Year</a:t>
            </a:r>
            <a:r>
              <a:rPr spc="-105" dirty="0"/>
              <a:t> </a:t>
            </a:r>
            <a:r>
              <a:rPr spc="-50" dirty="0"/>
              <a:t>1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20"/>
            <a:ext cx="7443216" cy="13411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Budgeting</a:t>
            </a:r>
            <a:r>
              <a:rPr spc="-225" dirty="0"/>
              <a:t> </a:t>
            </a:r>
            <a:r>
              <a:rPr spc="-10" dirty="0"/>
              <a:t>Approaches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14627"/>
            <a:ext cx="266700" cy="26670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116835"/>
            <a:ext cx="178307" cy="17373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552700"/>
            <a:ext cx="178307" cy="17373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55191" y="2958083"/>
            <a:ext cx="152400" cy="146303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55191" y="3326891"/>
            <a:ext cx="152400" cy="146303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692652"/>
            <a:ext cx="266700" cy="266700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594859"/>
            <a:ext cx="178307" cy="173736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5030723"/>
            <a:ext cx="178307" cy="173736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55191" y="5436108"/>
            <a:ext cx="152400" cy="146303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55191" y="5804915"/>
            <a:ext cx="152400" cy="146303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755395" y="1074165"/>
            <a:ext cx="8108315" cy="4939665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12700" marR="5080">
              <a:lnSpc>
                <a:spcPts val="2880"/>
              </a:lnSpc>
              <a:spcBef>
                <a:spcPts val="795"/>
              </a:spcBef>
            </a:pP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Top-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Down:</a:t>
            </a:r>
            <a:r>
              <a:rPr sz="3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Senior</a:t>
            </a:r>
            <a:r>
              <a:rPr sz="3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r>
              <a:rPr sz="3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sets</a:t>
            </a:r>
            <a:r>
              <a:rPr sz="30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sz="30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imposes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budget</a:t>
            </a:r>
            <a:r>
              <a:rPr sz="3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goals</a:t>
            </a:r>
            <a:r>
              <a:rPr sz="3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 organization</a:t>
            </a:r>
            <a:endParaRPr sz="30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350"/>
              </a:spcBef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6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Better</a:t>
            </a:r>
            <a:r>
              <a:rPr sz="26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coordination</a:t>
            </a:r>
            <a:r>
              <a:rPr sz="26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across</a:t>
            </a:r>
            <a:r>
              <a:rPr sz="26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spc="-10" dirty="0">
                <a:solidFill>
                  <a:srgbClr val="FFFFFF"/>
                </a:solidFill>
                <a:latin typeface="Arial"/>
                <a:cs typeface="Arial"/>
              </a:rPr>
              <a:t>organization</a:t>
            </a:r>
            <a:endParaRPr sz="26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315"/>
              </a:spcBef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Removes</a:t>
            </a:r>
            <a:r>
              <a:rPr sz="2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spc="-10" dirty="0">
                <a:solidFill>
                  <a:srgbClr val="FFFFFF"/>
                </a:solidFill>
                <a:latin typeface="Arial"/>
                <a:cs typeface="Arial"/>
              </a:rPr>
              <a:t>padding</a:t>
            </a:r>
            <a:endParaRPr sz="2600">
              <a:latin typeface="Arial"/>
              <a:cs typeface="Arial"/>
            </a:endParaRPr>
          </a:p>
          <a:p>
            <a:pPr marL="943610" indent="-170180">
              <a:lnSpc>
                <a:spcPct val="100000"/>
              </a:lnSpc>
              <a:spcBef>
                <a:spcPts val="270"/>
              </a:spcBef>
              <a:buChar char="-"/>
              <a:tabLst>
                <a:tab pos="94361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Goals</a:t>
            </a:r>
            <a:r>
              <a:rPr sz="2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may</a:t>
            </a:r>
            <a:r>
              <a:rPr sz="2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inappropriate</a:t>
            </a:r>
            <a:endParaRPr sz="2200">
              <a:latin typeface="Arial"/>
              <a:cs typeface="Arial"/>
            </a:endParaRPr>
          </a:p>
          <a:p>
            <a:pPr marL="943610" indent="-170180">
              <a:lnSpc>
                <a:spcPct val="100000"/>
              </a:lnSpc>
              <a:spcBef>
                <a:spcPts val="265"/>
              </a:spcBef>
              <a:buChar char="-"/>
              <a:tabLst>
                <a:tab pos="94361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Managers</a:t>
            </a:r>
            <a:r>
              <a:rPr sz="2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may</a:t>
            </a:r>
            <a:r>
              <a:rPr sz="2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feel</a:t>
            </a:r>
            <a:r>
              <a:rPr sz="2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left</a:t>
            </a:r>
            <a:r>
              <a:rPr sz="2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out</a:t>
            </a:r>
            <a:r>
              <a:rPr sz="2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decisions</a:t>
            </a:r>
            <a:endParaRPr sz="2200">
              <a:latin typeface="Arial"/>
              <a:cs typeface="Arial"/>
            </a:endParaRPr>
          </a:p>
          <a:p>
            <a:pPr marL="12700" marR="260350">
              <a:lnSpc>
                <a:spcPts val="2880"/>
              </a:lnSpc>
              <a:spcBef>
                <a:spcPts val="1035"/>
              </a:spcBef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Participatory:</a:t>
            </a:r>
            <a:r>
              <a:rPr sz="3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  <a:r>
              <a:rPr sz="3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responsible</a:t>
            </a:r>
            <a:r>
              <a:rPr sz="3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3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achieving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goals</a:t>
            </a:r>
            <a:r>
              <a:rPr sz="3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participate</a:t>
            </a:r>
            <a:endParaRPr sz="30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355"/>
              </a:spcBef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6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  <a:r>
              <a:rPr sz="26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close</a:t>
            </a:r>
            <a:r>
              <a:rPr sz="26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6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6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26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know</a:t>
            </a:r>
            <a:r>
              <a:rPr sz="26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what</a:t>
            </a:r>
            <a:r>
              <a:rPr sz="26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6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spc="-10" dirty="0">
                <a:solidFill>
                  <a:srgbClr val="FFFFFF"/>
                </a:solidFill>
                <a:latin typeface="Arial"/>
                <a:cs typeface="Arial"/>
              </a:rPr>
              <a:t>takes</a:t>
            </a:r>
            <a:endParaRPr sz="26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310"/>
              </a:spcBef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6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Involved</a:t>
            </a:r>
            <a:r>
              <a:rPr sz="26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  <a:r>
              <a:rPr sz="26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more</a:t>
            </a:r>
            <a:r>
              <a:rPr sz="26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likely</a:t>
            </a:r>
            <a:r>
              <a:rPr sz="26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6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make</a:t>
            </a:r>
            <a:r>
              <a:rPr sz="26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6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spc="-2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endParaRPr sz="2600">
              <a:latin typeface="Arial"/>
              <a:cs typeface="Arial"/>
            </a:endParaRPr>
          </a:p>
          <a:p>
            <a:pPr marL="943610" indent="-170180">
              <a:lnSpc>
                <a:spcPct val="100000"/>
              </a:lnSpc>
              <a:spcBef>
                <a:spcPts val="270"/>
              </a:spcBef>
              <a:buChar char="-"/>
              <a:tabLst>
                <a:tab pos="94361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  <a:r>
              <a:rPr sz="2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may</a:t>
            </a:r>
            <a:r>
              <a:rPr sz="2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sz="2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see</a:t>
            </a:r>
            <a:r>
              <a:rPr sz="2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big</a:t>
            </a:r>
            <a:r>
              <a:rPr sz="2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picture</a:t>
            </a:r>
            <a:endParaRPr sz="2200">
              <a:latin typeface="Arial"/>
              <a:cs typeface="Arial"/>
            </a:endParaRPr>
          </a:p>
          <a:p>
            <a:pPr marL="943610" indent="-170180">
              <a:lnSpc>
                <a:spcPct val="100000"/>
              </a:lnSpc>
              <a:spcBef>
                <a:spcPts val="265"/>
              </a:spcBef>
              <a:buChar char="-"/>
              <a:tabLst>
                <a:tab pos="94361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Performance</a:t>
            </a:r>
            <a:r>
              <a:rPr sz="2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evals</a:t>
            </a:r>
            <a:r>
              <a:rPr sz="22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may</a:t>
            </a:r>
            <a:r>
              <a:rPr sz="2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drive</a:t>
            </a:r>
            <a:r>
              <a:rPr sz="22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bad</a:t>
            </a:r>
            <a:r>
              <a:rPr sz="22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decisions</a:t>
            </a:r>
            <a:endParaRPr sz="22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20"/>
            <a:ext cx="8869680" cy="13411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Tips</a:t>
            </a:r>
            <a:r>
              <a:rPr spc="-90" dirty="0"/>
              <a:t> </a:t>
            </a:r>
            <a:r>
              <a:rPr dirty="0"/>
              <a:t>for</a:t>
            </a:r>
            <a:r>
              <a:rPr spc="-105" dirty="0"/>
              <a:t> </a:t>
            </a:r>
            <a:r>
              <a:rPr dirty="0"/>
              <a:t>Effective</a:t>
            </a:r>
            <a:r>
              <a:rPr spc="-75" dirty="0"/>
              <a:t> </a:t>
            </a:r>
            <a:r>
              <a:rPr spc="-10" dirty="0"/>
              <a:t>Budgeting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14627"/>
            <a:ext cx="266700" cy="26670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1751076"/>
            <a:ext cx="178307" cy="17373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186939"/>
            <a:ext cx="178307" cy="17373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589276"/>
            <a:ext cx="266700" cy="2667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457955"/>
            <a:ext cx="266700" cy="26670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4326635"/>
            <a:ext cx="266700" cy="266700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4829555"/>
            <a:ext cx="266700" cy="266700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5332476"/>
            <a:ext cx="266700" cy="266700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755395" y="1026760"/>
            <a:ext cx="8148320" cy="4649470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Know</a:t>
            </a:r>
            <a:r>
              <a:rPr sz="3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3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organization’s</a:t>
            </a:r>
            <a:r>
              <a:rPr sz="3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budget</a:t>
            </a:r>
            <a:r>
              <a:rPr sz="3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process</a:t>
            </a:r>
            <a:endParaRPr sz="3000">
              <a:latin typeface="Arial"/>
              <a:cs typeface="Arial"/>
            </a:endParaRPr>
          </a:p>
          <a:p>
            <a:pPr marL="398145" marR="3035935">
              <a:lnSpc>
                <a:spcPct val="110000"/>
              </a:lnSpc>
              <a:spcBef>
                <a:spcPts val="20"/>
              </a:spcBef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What</a:t>
            </a:r>
            <a:r>
              <a:rPr sz="2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6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their</a:t>
            </a:r>
            <a:r>
              <a:rPr sz="2600" spc="-10" dirty="0">
                <a:solidFill>
                  <a:srgbClr val="FFFFFF"/>
                </a:solidFill>
                <a:latin typeface="Arial"/>
                <a:cs typeface="Arial"/>
              </a:rPr>
              <a:t> guidelines?</a:t>
            </a:r>
            <a:r>
              <a:rPr sz="2600" spc="6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What</a:t>
            </a:r>
            <a:r>
              <a:rPr sz="26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6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6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process</a:t>
            </a:r>
            <a:r>
              <a:rPr sz="26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6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spc="-10" dirty="0">
                <a:solidFill>
                  <a:srgbClr val="FFFFFF"/>
                </a:solidFill>
                <a:latin typeface="Arial"/>
                <a:cs typeface="Arial"/>
              </a:rPr>
              <a:t>timing?</a:t>
            </a:r>
            <a:endParaRPr sz="2600">
              <a:latin typeface="Arial"/>
              <a:cs typeface="Arial"/>
            </a:endParaRPr>
          </a:p>
          <a:p>
            <a:pPr marL="12700" marR="5080">
              <a:lnSpc>
                <a:spcPct val="80000"/>
              </a:lnSpc>
              <a:spcBef>
                <a:spcPts val="1065"/>
              </a:spcBef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Communicate</a:t>
            </a:r>
            <a:r>
              <a:rPr sz="3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3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3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finance</a:t>
            </a:r>
            <a:r>
              <a:rPr sz="3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person,</a:t>
            </a:r>
            <a:r>
              <a:rPr sz="3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3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25" dirty="0">
                <a:solidFill>
                  <a:srgbClr val="FFFFFF"/>
                </a:solidFill>
                <a:latin typeface="Arial"/>
                <a:cs typeface="Arial"/>
              </a:rPr>
              <a:t>ask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their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 advice</a:t>
            </a:r>
            <a:endParaRPr sz="3000">
              <a:latin typeface="Arial"/>
              <a:cs typeface="Arial"/>
            </a:endParaRPr>
          </a:p>
          <a:p>
            <a:pPr marL="12700" marR="174625">
              <a:lnSpc>
                <a:spcPts val="2880"/>
              </a:lnSpc>
              <a:spcBef>
                <a:spcPts val="1055"/>
              </a:spcBef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Know</a:t>
            </a:r>
            <a:r>
              <a:rPr sz="3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what</a:t>
            </a:r>
            <a:r>
              <a:rPr sz="3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3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driving</a:t>
            </a:r>
            <a:r>
              <a:rPr sz="3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3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  <a:r>
              <a:rPr sz="3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making</a:t>
            </a:r>
            <a:r>
              <a:rPr sz="3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budget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decisions</a:t>
            </a:r>
            <a:r>
              <a:rPr sz="3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address</a:t>
            </a:r>
            <a:r>
              <a:rPr sz="3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their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concerns</a:t>
            </a:r>
            <a:endParaRPr sz="3000">
              <a:latin typeface="Arial"/>
              <a:cs typeface="Arial"/>
            </a:endParaRPr>
          </a:p>
          <a:p>
            <a:pPr marL="12700" marR="2012950">
              <a:lnSpc>
                <a:spcPct val="110000"/>
              </a:lnSpc>
              <a:spcBef>
                <a:spcPts val="25"/>
              </a:spcBef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Get</a:t>
            </a:r>
            <a:r>
              <a:rPr sz="3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buy-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3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3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decision</a:t>
            </a:r>
            <a:r>
              <a:rPr sz="3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makers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Understand</a:t>
            </a:r>
            <a:r>
              <a:rPr sz="3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each</a:t>
            </a:r>
            <a:r>
              <a:rPr sz="3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budget</a:t>
            </a:r>
            <a:r>
              <a:rPr sz="3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line</a:t>
            </a:r>
            <a:r>
              <a:rPr sz="3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20" dirty="0">
                <a:solidFill>
                  <a:srgbClr val="FFFFFF"/>
                </a:solidFill>
                <a:latin typeface="Arial"/>
                <a:cs typeface="Arial"/>
              </a:rPr>
              <a:t>item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Communicate</a:t>
            </a:r>
            <a:r>
              <a:rPr sz="3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3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3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20" dirty="0">
                <a:solidFill>
                  <a:srgbClr val="FFFFFF"/>
                </a:solidFill>
                <a:latin typeface="Arial"/>
                <a:cs typeface="Arial"/>
              </a:rPr>
              <a:t>team</a:t>
            </a:r>
            <a:endParaRPr sz="300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20"/>
            <a:ext cx="8869680" cy="13411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Tips</a:t>
            </a:r>
            <a:r>
              <a:rPr spc="-90" dirty="0"/>
              <a:t> </a:t>
            </a:r>
            <a:r>
              <a:rPr dirty="0"/>
              <a:t>for</a:t>
            </a:r>
            <a:r>
              <a:rPr spc="-105" dirty="0"/>
              <a:t> </a:t>
            </a:r>
            <a:r>
              <a:rPr dirty="0"/>
              <a:t>Effective</a:t>
            </a:r>
            <a:r>
              <a:rPr spc="-75" dirty="0"/>
              <a:t> </a:t>
            </a:r>
            <a:r>
              <a:rPr spc="-10" dirty="0"/>
              <a:t>Budgeting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63396"/>
            <a:ext cx="278891" cy="28498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1880616"/>
            <a:ext cx="190500" cy="18745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776727"/>
            <a:ext cx="190500" cy="18745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640835"/>
            <a:ext cx="278891" cy="28498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4226052"/>
            <a:ext cx="278891" cy="2849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843271"/>
            <a:ext cx="190500" cy="187451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755395" y="1014721"/>
            <a:ext cx="8206740" cy="4476115"/>
          </a:xfrm>
          <a:prstGeom prst="rect">
            <a:avLst/>
          </a:prstGeom>
        </p:spPr>
        <p:txBody>
          <a:bodyPr vert="horz" wrap="square" lIns="0" tIns="11366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4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Learn</a:t>
            </a:r>
            <a:r>
              <a:rPr sz="32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3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3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company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priorities</a:t>
            </a:r>
            <a:endParaRPr sz="3200">
              <a:latin typeface="Arial"/>
              <a:cs typeface="Arial"/>
            </a:endParaRPr>
          </a:p>
          <a:p>
            <a:pPr marL="398145" marR="41275">
              <a:lnSpc>
                <a:spcPts val="3030"/>
              </a:lnSpc>
              <a:spcBef>
                <a:spcPts val="106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Make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sure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team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knows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company priorities</a:t>
            </a:r>
            <a:endParaRPr sz="2800">
              <a:latin typeface="Arial"/>
              <a:cs typeface="Arial"/>
            </a:endParaRPr>
          </a:p>
          <a:p>
            <a:pPr marL="398145" marR="473075">
              <a:lnSpc>
                <a:spcPts val="3020"/>
              </a:lnSpc>
              <a:spcBef>
                <a:spcPts val="100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Make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sure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requests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funds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synch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business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objectives</a:t>
            </a:r>
            <a:endParaRPr sz="2800">
              <a:latin typeface="Arial"/>
              <a:cs typeface="Arial"/>
            </a:endParaRPr>
          </a:p>
          <a:p>
            <a:pPr marL="12700" marR="1056005">
              <a:lnSpc>
                <a:spcPts val="4610"/>
              </a:lnSpc>
              <a:spcBef>
                <a:spcPts val="225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Determine</a:t>
            </a:r>
            <a:r>
              <a:rPr sz="3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sz="3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3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3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3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evaluated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Show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3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budget</a:t>
            </a:r>
            <a:r>
              <a:rPr sz="3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generates</a:t>
            </a:r>
            <a:r>
              <a:rPr sz="3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value</a:t>
            </a:r>
            <a:endParaRPr sz="3200">
              <a:latin typeface="Arial"/>
              <a:cs typeface="Arial"/>
            </a:endParaRPr>
          </a:p>
          <a:p>
            <a:pPr marL="398145" marR="5080">
              <a:lnSpc>
                <a:spcPts val="3030"/>
              </a:lnSpc>
              <a:spcBef>
                <a:spcPts val="780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need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reduce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costs,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look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for activities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that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don’t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add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value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customer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0480"/>
            <a:ext cx="8935212" cy="123139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/>
              <a:t>Slack, Padding</a:t>
            </a:r>
            <a:r>
              <a:rPr sz="4400" spc="-15" dirty="0"/>
              <a:t> </a:t>
            </a:r>
            <a:r>
              <a:rPr sz="4400" dirty="0"/>
              <a:t>&amp;</a:t>
            </a:r>
            <a:r>
              <a:rPr sz="4400" spc="-15" dirty="0"/>
              <a:t> </a:t>
            </a:r>
            <a:r>
              <a:rPr sz="4400" spc="-10" dirty="0"/>
              <a:t>Sandbagging</a:t>
            </a:r>
            <a:endParaRPr sz="440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63396"/>
            <a:ext cx="278891" cy="28498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1880616"/>
            <a:ext cx="190500" cy="18745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744723"/>
            <a:ext cx="278891" cy="28498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361944"/>
            <a:ext cx="190500" cy="187451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4226052"/>
            <a:ext cx="278891" cy="2849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755395" y="1014721"/>
            <a:ext cx="7785100" cy="4455795"/>
          </a:xfrm>
          <a:prstGeom prst="rect">
            <a:avLst/>
          </a:prstGeom>
        </p:spPr>
        <p:txBody>
          <a:bodyPr vert="horz" wrap="square" lIns="0" tIns="11366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4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Slack</a:t>
            </a:r>
            <a:r>
              <a:rPr sz="3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Padding</a:t>
            </a:r>
            <a:endParaRPr sz="3200" dirty="0">
              <a:latin typeface="Arial"/>
              <a:cs typeface="Arial"/>
            </a:endParaRPr>
          </a:p>
          <a:p>
            <a:pPr marL="398145" marR="191770">
              <a:lnSpc>
                <a:spcPts val="3030"/>
              </a:lnSpc>
              <a:spcBef>
                <a:spcPts val="106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When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managers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ensure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they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achieve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their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budgeted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figures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rewarded</a:t>
            </a:r>
            <a:endParaRPr sz="2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Sandbagging</a:t>
            </a:r>
            <a:endParaRPr sz="3200" dirty="0">
              <a:latin typeface="Arial"/>
              <a:cs typeface="Arial"/>
            </a:endParaRPr>
          </a:p>
          <a:p>
            <a:pPr marL="398145" marR="1021080">
              <a:lnSpc>
                <a:spcPts val="3030"/>
              </a:lnSpc>
              <a:spcBef>
                <a:spcPts val="106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When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managers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hide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true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intent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budgetary</a:t>
            </a:r>
            <a:r>
              <a:rPr sz="28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proposal</a:t>
            </a:r>
            <a:endParaRPr sz="2800" dirty="0">
              <a:latin typeface="Arial"/>
              <a:cs typeface="Arial"/>
            </a:endParaRPr>
          </a:p>
          <a:p>
            <a:pPr marL="12700" marR="5080" algn="just">
              <a:lnSpc>
                <a:spcPts val="3460"/>
              </a:lnSpc>
              <a:spcBef>
                <a:spcPts val="1135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3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organization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3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truly</a:t>
            </a:r>
            <a:r>
              <a:rPr sz="3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operate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well,</a:t>
            </a:r>
            <a:r>
              <a:rPr sz="3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all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levels</a:t>
            </a:r>
            <a:r>
              <a:rPr sz="3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3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r>
              <a:rPr sz="3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need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3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operate</a:t>
            </a:r>
            <a:r>
              <a:rPr sz="3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20" dirty="0">
                <a:solidFill>
                  <a:srgbClr val="FFFFFF"/>
                </a:solidFill>
                <a:latin typeface="Arial"/>
                <a:cs typeface="Arial"/>
              </a:rPr>
              <a:t>with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candor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20"/>
            <a:ext cx="8331708" cy="13411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Additional</a:t>
            </a:r>
            <a:r>
              <a:rPr spc="-210" dirty="0"/>
              <a:t> </a:t>
            </a:r>
            <a:r>
              <a:rPr dirty="0"/>
              <a:t>Financial</a:t>
            </a:r>
            <a:r>
              <a:rPr spc="-195" dirty="0"/>
              <a:t> </a:t>
            </a:r>
            <a:r>
              <a:rPr spc="-10" dirty="0"/>
              <a:t>Tools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63396"/>
            <a:ext cx="278891" cy="28498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319527"/>
            <a:ext cx="190500" cy="18745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831592"/>
            <a:ext cx="190500" cy="18745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343655"/>
            <a:ext cx="190500" cy="187451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855720"/>
            <a:ext cx="190500" cy="187451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367784"/>
            <a:ext cx="190500" cy="187451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879847"/>
            <a:ext cx="190500" cy="187451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7192" rIns="0" bIns="0" rtlCol="0">
            <a:spAutoFit/>
          </a:bodyPr>
          <a:lstStyle/>
          <a:p>
            <a:pPr marL="460375" marR="5080">
              <a:lnSpc>
                <a:spcPts val="3460"/>
              </a:lnSpc>
              <a:spcBef>
                <a:spcPts val="535"/>
              </a:spcBef>
            </a:pPr>
            <a:r>
              <a:rPr dirty="0"/>
              <a:t>Use</a:t>
            </a:r>
            <a:r>
              <a:rPr spc="-40" dirty="0"/>
              <a:t> </a:t>
            </a:r>
            <a:r>
              <a:rPr dirty="0"/>
              <a:t>these</a:t>
            </a:r>
            <a:r>
              <a:rPr spc="-35" dirty="0"/>
              <a:t> </a:t>
            </a:r>
            <a:r>
              <a:rPr dirty="0"/>
              <a:t>in</a:t>
            </a:r>
            <a:r>
              <a:rPr spc="-40" dirty="0"/>
              <a:t> </a:t>
            </a:r>
            <a:r>
              <a:rPr dirty="0"/>
              <a:t>combination</a:t>
            </a:r>
            <a:r>
              <a:rPr spc="-20" dirty="0"/>
              <a:t> </a:t>
            </a:r>
            <a:r>
              <a:rPr dirty="0"/>
              <a:t>to</a:t>
            </a:r>
            <a:r>
              <a:rPr spc="-45" dirty="0"/>
              <a:t> </a:t>
            </a:r>
            <a:r>
              <a:rPr dirty="0"/>
              <a:t>assess</a:t>
            </a:r>
            <a:r>
              <a:rPr spc="-25" dirty="0"/>
              <a:t> </a:t>
            </a:r>
            <a:r>
              <a:rPr spc="-10" dirty="0"/>
              <a:t>project </a:t>
            </a:r>
            <a:r>
              <a:rPr dirty="0"/>
              <a:t>value,</a:t>
            </a:r>
            <a:r>
              <a:rPr spc="-35" dirty="0"/>
              <a:t> </a:t>
            </a:r>
            <a:r>
              <a:rPr dirty="0"/>
              <a:t>risk</a:t>
            </a:r>
            <a:r>
              <a:rPr spc="-30" dirty="0"/>
              <a:t> </a:t>
            </a:r>
            <a:r>
              <a:rPr dirty="0"/>
              <a:t>and</a:t>
            </a:r>
            <a:r>
              <a:rPr spc="-15" dirty="0"/>
              <a:t> </a:t>
            </a:r>
            <a:r>
              <a:rPr spc="-10" dirty="0"/>
              <a:t>return:</a:t>
            </a:r>
          </a:p>
          <a:p>
            <a:pPr marL="845819" marR="2966085">
              <a:lnSpc>
                <a:spcPts val="4029"/>
              </a:lnSpc>
              <a:spcBef>
                <a:spcPts val="210"/>
              </a:spcBef>
            </a:pPr>
            <a:r>
              <a:rPr sz="2800" dirty="0"/>
              <a:t>Return</a:t>
            </a:r>
            <a:r>
              <a:rPr sz="2800" spc="-70" dirty="0"/>
              <a:t> </a:t>
            </a:r>
            <a:r>
              <a:rPr sz="2800" dirty="0"/>
              <a:t>on</a:t>
            </a:r>
            <a:r>
              <a:rPr sz="2800" spc="-75" dirty="0"/>
              <a:t> </a:t>
            </a:r>
            <a:r>
              <a:rPr sz="2800" dirty="0"/>
              <a:t>Investment</a:t>
            </a:r>
            <a:r>
              <a:rPr sz="2800" spc="-90" dirty="0"/>
              <a:t> </a:t>
            </a:r>
            <a:r>
              <a:rPr sz="2800" spc="-10" dirty="0"/>
              <a:t>(ROI) </a:t>
            </a:r>
            <a:r>
              <a:rPr sz="2800" dirty="0"/>
              <a:t>Payback</a:t>
            </a:r>
            <a:r>
              <a:rPr sz="2800" spc="-114" dirty="0"/>
              <a:t> </a:t>
            </a:r>
            <a:r>
              <a:rPr sz="2800" spc="-10" dirty="0"/>
              <a:t>Period</a:t>
            </a:r>
            <a:endParaRPr sz="2800"/>
          </a:p>
          <a:p>
            <a:pPr marL="845819" marR="3975735">
              <a:lnSpc>
                <a:spcPts val="4029"/>
              </a:lnSpc>
              <a:spcBef>
                <a:spcPts val="5"/>
              </a:spcBef>
            </a:pPr>
            <a:r>
              <a:rPr sz="2800" dirty="0"/>
              <a:t>Breakeven</a:t>
            </a:r>
            <a:r>
              <a:rPr sz="2800" spc="-130" dirty="0"/>
              <a:t> </a:t>
            </a:r>
            <a:r>
              <a:rPr sz="2800" spc="-10" dirty="0"/>
              <a:t>Analysis </a:t>
            </a:r>
            <a:r>
              <a:rPr sz="2800" dirty="0"/>
              <a:t>Time</a:t>
            </a:r>
            <a:r>
              <a:rPr sz="2800" spc="-55" dirty="0"/>
              <a:t> </a:t>
            </a:r>
            <a:r>
              <a:rPr sz="2800" dirty="0"/>
              <a:t>Value</a:t>
            </a:r>
            <a:r>
              <a:rPr sz="2800" spc="-50" dirty="0"/>
              <a:t> </a:t>
            </a:r>
            <a:r>
              <a:rPr sz="2800" dirty="0"/>
              <a:t>of</a:t>
            </a:r>
            <a:r>
              <a:rPr sz="2800" spc="-65" dirty="0"/>
              <a:t> </a:t>
            </a:r>
            <a:r>
              <a:rPr sz="2800" spc="-10" dirty="0"/>
              <a:t>Money</a:t>
            </a:r>
            <a:endParaRPr sz="2800"/>
          </a:p>
          <a:p>
            <a:pPr marL="845819" marR="2788285">
              <a:lnSpc>
                <a:spcPts val="4029"/>
              </a:lnSpc>
            </a:pPr>
            <a:r>
              <a:rPr sz="2800" dirty="0"/>
              <a:t>Internal</a:t>
            </a:r>
            <a:r>
              <a:rPr sz="2800" spc="-65" dirty="0"/>
              <a:t> </a:t>
            </a:r>
            <a:r>
              <a:rPr sz="2800" dirty="0"/>
              <a:t>Rate</a:t>
            </a:r>
            <a:r>
              <a:rPr sz="2800" spc="-65" dirty="0"/>
              <a:t> </a:t>
            </a:r>
            <a:r>
              <a:rPr sz="2800" dirty="0"/>
              <a:t>of</a:t>
            </a:r>
            <a:r>
              <a:rPr sz="2800" spc="-65" dirty="0"/>
              <a:t> </a:t>
            </a:r>
            <a:r>
              <a:rPr sz="2800" dirty="0"/>
              <a:t>Return</a:t>
            </a:r>
            <a:r>
              <a:rPr sz="2800" spc="-65" dirty="0"/>
              <a:t> </a:t>
            </a:r>
            <a:r>
              <a:rPr sz="2800" spc="-10" dirty="0"/>
              <a:t>(IRR) </a:t>
            </a:r>
            <a:r>
              <a:rPr sz="2800" dirty="0"/>
              <a:t>Tracking</a:t>
            </a:r>
            <a:r>
              <a:rPr sz="2800" spc="-95" dirty="0"/>
              <a:t> </a:t>
            </a:r>
            <a:r>
              <a:rPr sz="2800" spc="-10" dirty="0"/>
              <a:t>Performance</a:t>
            </a:r>
            <a:endParaRPr sz="2800"/>
          </a:p>
        </p:txBody>
      </p:sp>
      <p:sp>
        <p:nvSpPr>
          <p:cNvPr id="12" name="object 12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20"/>
            <a:ext cx="6054852" cy="13411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What</a:t>
            </a:r>
            <a:r>
              <a:rPr spc="-65" dirty="0"/>
              <a:t> </a:t>
            </a:r>
            <a:r>
              <a:rPr dirty="0"/>
              <a:t>is</a:t>
            </a:r>
            <a:r>
              <a:rPr spc="-60" dirty="0"/>
              <a:t> </a:t>
            </a:r>
            <a:r>
              <a:rPr dirty="0"/>
              <a:t>a</a:t>
            </a:r>
            <a:r>
              <a:rPr spc="-40" dirty="0"/>
              <a:t> </a:t>
            </a:r>
            <a:r>
              <a:rPr spc="-10" dirty="0"/>
              <a:t>Budget?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63396"/>
            <a:ext cx="278891" cy="28498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726435"/>
            <a:ext cx="278891" cy="28498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343655"/>
            <a:ext cx="190500" cy="18745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855720"/>
            <a:ext cx="190500" cy="187451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367784"/>
            <a:ext cx="190500" cy="187451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879847"/>
            <a:ext cx="190500" cy="187451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755395" y="1115313"/>
            <a:ext cx="7921625" cy="4027804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 marR="5080">
              <a:lnSpc>
                <a:spcPct val="90000"/>
              </a:lnSpc>
              <a:spcBef>
                <a:spcPts val="484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budget</a:t>
            </a:r>
            <a:r>
              <a:rPr sz="3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3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planning</a:t>
            </a:r>
            <a:r>
              <a:rPr sz="3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tool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3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ensures</a:t>
            </a:r>
            <a:r>
              <a:rPr sz="3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you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3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3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b="1" dirty="0">
                <a:solidFill>
                  <a:srgbClr val="FFFFFF"/>
                </a:solidFill>
                <a:latin typeface="Arial"/>
                <a:cs typeface="Arial"/>
              </a:rPr>
              <a:t>resources</a:t>
            </a:r>
            <a:r>
              <a:rPr sz="32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necessary</a:t>
            </a:r>
            <a:r>
              <a:rPr sz="3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successfully</a:t>
            </a:r>
            <a:r>
              <a:rPr sz="32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accomplish</a:t>
            </a:r>
            <a:r>
              <a:rPr sz="3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32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objectives</a:t>
            </a:r>
            <a:endParaRPr sz="3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3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budget</a:t>
            </a:r>
            <a:r>
              <a:rPr sz="3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can</a:t>
            </a:r>
            <a:endParaRPr sz="3200" dirty="0">
              <a:latin typeface="Arial"/>
              <a:cs typeface="Arial"/>
            </a:endParaRPr>
          </a:p>
          <a:p>
            <a:pPr marL="398145" marR="2924175">
              <a:lnSpc>
                <a:spcPct val="120000"/>
              </a:lnSpc>
              <a:spcBef>
                <a:spcPts val="1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Cover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short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span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Take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long</a:t>
            </a:r>
            <a:r>
              <a:rPr lang="en-US" sz="2800" spc="-45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term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perspective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Focus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specific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endParaRPr sz="2800" dirty="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670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Account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income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and/or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expense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830323"/>
            <a:ext cx="7756525" cy="1993900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76200" y="6096000"/>
            <a:ext cx="9067800" cy="0"/>
          </a:xfrm>
          <a:custGeom>
            <a:avLst/>
            <a:gdLst/>
            <a:ahLst/>
            <a:cxnLst/>
            <a:rect l="l" t="t" r="r" b="b"/>
            <a:pathLst>
              <a:path w="9067800">
                <a:moveTo>
                  <a:pt x="0" y="0"/>
                </a:moveTo>
                <a:lnTo>
                  <a:pt x="9067800" y="0"/>
                </a:lnTo>
              </a:path>
              <a:path w="9067800">
                <a:moveTo>
                  <a:pt x="0" y="0"/>
                </a:moveTo>
                <a:lnTo>
                  <a:pt x="9067800" y="0"/>
                </a:lnTo>
              </a:path>
            </a:pathLst>
          </a:custGeom>
          <a:ln w="9525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object 8"/>
          <p:cNvGrpSpPr/>
          <p:nvPr/>
        </p:nvGrpSpPr>
        <p:grpSpPr>
          <a:xfrm>
            <a:off x="216408" y="4017264"/>
            <a:ext cx="5858510" cy="902335"/>
            <a:chOff x="216408" y="4017264"/>
            <a:chExt cx="5858510" cy="902335"/>
          </a:xfrm>
        </p:grpSpPr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6408" y="4017264"/>
              <a:ext cx="3128772" cy="90220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08731" y="4017264"/>
              <a:ext cx="761999" cy="902208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147059" y="4017264"/>
              <a:ext cx="2927604" cy="902208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456691" y="4124325"/>
            <a:ext cx="534924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Measurement</a:t>
            </a:r>
            <a:r>
              <a:rPr sz="32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Earned</a:t>
            </a:r>
            <a:r>
              <a:rPr sz="3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value</a:t>
            </a:r>
            <a:endParaRPr sz="320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586841" y="2094433"/>
            <a:ext cx="754951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dirty="0">
                <a:solidFill>
                  <a:srgbClr val="FBEA04"/>
                </a:solidFill>
              </a:rPr>
              <a:t>Software</a:t>
            </a:r>
            <a:r>
              <a:rPr sz="4400" spc="-25" dirty="0">
                <a:solidFill>
                  <a:srgbClr val="FBEA04"/>
                </a:solidFill>
              </a:rPr>
              <a:t> </a:t>
            </a:r>
            <a:r>
              <a:rPr sz="4400" dirty="0">
                <a:solidFill>
                  <a:srgbClr val="FBEA04"/>
                </a:solidFill>
              </a:rPr>
              <a:t>Project</a:t>
            </a:r>
            <a:r>
              <a:rPr sz="4400" spc="-25" dirty="0">
                <a:solidFill>
                  <a:srgbClr val="FBEA04"/>
                </a:solidFill>
              </a:rPr>
              <a:t> </a:t>
            </a:r>
            <a:r>
              <a:rPr sz="4400" spc="-10" dirty="0">
                <a:solidFill>
                  <a:srgbClr val="FBEA04"/>
                </a:solidFill>
              </a:rPr>
              <a:t>Management</a:t>
            </a:r>
            <a:endParaRPr sz="4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4331208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35" dirty="0"/>
              <a:t>Today‟s</a:t>
            </a:r>
            <a:r>
              <a:rPr spc="-235" dirty="0"/>
              <a:t> </a:t>
            </a:r>
            <a:r>
              <a:rPr spc="-10" dirty="0"/>
              <a:t>Agenda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55775"/>
            <a:ext cx="240791" cy="24841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767839"/>
            <a:ext cx="240791" cy="24841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279904"/>
            <a:ext cx="240791" cy="24841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791967"/>
            <a:ext cx="240791" cy="24841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304032"/>
            <a:ext cx="240791" cy="24841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816096"/>
            <a:ext cx="240791" cy="24841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4328159"/>
            <a:ext cx="240791" cy="248412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4840223"/>
            <a:ext cx="240791" cy="248412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5352288"/>
            <a:ext cx="240791" cy="248412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755395" y="1038504"/>
            <a:ext cx="5106670" cy="46355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79730">
              <a:lnSpc>
                <a:spcPct val="120000"/>
              </a:lnSpc>
              <a:spcBef>
                <a:spcPts val="100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really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want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know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…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EVM</a:t>
            </a:r>
            <a:endParaRPr sz="2800">
              <a:latin typeface="Arial"/>
              <a:cs typeface="Arial"/>
            </a:endParaRPr>
          </a:p>
          <a:p>
            <a:pPr marL="12700" marR="1567815">
              <a:lnSpc>
                <a:spcPct val="120000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EVM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requirements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When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we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use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EVM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EVM</a:t>
            </a:r>
            <a:r>
              <a:rPr sz="28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terminology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EVM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example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EVM</a:t>
            </a:r>
            <a:r>
              <a:rPr sz="28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forecasting</a:t>
            </a:r>
            <a:endParaRPr sz="2800">
              <a:latin typeface="Arial"/>
              <a:cs typeface="Arial"/>
            </a:endParaRPr>
          </a:p>
          <a:p>
            <a:pPr marL="12700" marR="5080">
              <a:lnSpc>
                <a:spcPts val="4029"/>
              </a:lnSpc>
              <a:spcBef>
                <a:spcPts val="10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EVM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strengths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weaknesses Summary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8005572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7340" y="171653"/>
            <a:ext cx="8735060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Do</a:t>
            </a:r>
            <a:r>
              <a:rPr sz="4000" spc="-60" dirty="0"/>
              <a:t> </a:t>
            </a:r>
            <a:r>
              <a:rPr sz="4000" dirty="0"/>
              <a:t>You</a:t>
            </a:r>
            <a:r>
              <a:rPr sz="4000" spc="-60" dirty="0"/>
              <a:t> </a:t>
            </a:r>
            <a:r>
              <a:rPr sz="4000" dirty="0"/>
              <a:t>Really</a:t>
            </a:r>
            <a:r>
              <a:rPr sz="4000" spc="-55" dirty="0"/>
              <a:t> </a:t>
            </a:r>
            <a:r>
              <a:rPr sz="4000" dirty="0"/>
              <a:t>Want</a:t>
            </a:r>
            <a:r>
              <a:rPr sz="4000" spc="-40" dirty="0"/>
              <a:t> </a:t>
            </a:r>
            <a:r>
              <a:rPr sz="4000" dirty="0"/>
              <a:t>to</a:t>
            </a:r>
            <a:r>
              <a:rPr sz="4000" spc="-60" dirty="0"/>
              <a:t> </a:t>
            </a:r>
            <a:r>
              <a:rPr sz="4000" dirty="0"/>
              <a:t>Know</a:t>
            </a:r>
            <a:r>
              <a:rPr sz="4000" spc="-55" dirty="0"/>
              <a:t> </a:t>
            </a:r>
            <a:r>
              <a:rPr sz="4000" spc="-50" dirty="0"/>
              <a:t>…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7340" y="1038504"/>
            <a:ext cx="7673975" cy="4783455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460375" indent="-447675">
              <a:lnSpc>
                <a:spcPct val="100000"/>
              </a:lnSpc>
              <a:spcBef>
                <a:spcPts val="77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schedule?</a:t>
            </a:r>
            <a:endParaRPr sz="28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67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budget?</a:t>
            </a:r>
            <a:endParaRPr sz="2800">
              <a:latin typeface="Arial"/>
              <a:cs typeface="Arial"/>
            </a:endParaRPr>
          </a:p>
          <a:p>
            <a:pPr marL="459740" indent="-447040">
              <a:lnSpc>
                <a:spcPct val="100000"/>
              </a:lnSpc>
              <a:spcBef>
                <a:spcPts val="675"/>
              </a:spcBef>
              <a:buClr>
                <a:srgbClr val="C00000"/>
              </a:buClr>
              <a:buFont typeface="Wingdings"/>
              <a:buChar char=""/>
              <a:tabLst>
                <a:tab pos="459740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When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complete?</a:t>
            </a:r>
            <a:endParaRPr sz="28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67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much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actually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completed?</a:t>
            </a:r>
            <a:endParaRPr sz="28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67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Would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like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information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be:</a:t>
            </a:r>
            <a:endParaRPr sz="28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9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Accurate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7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Correct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8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Objective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7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Reasonable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8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Reviewable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8574024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7340" y="171653"/>
            <a:ext cx="8735060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Earned</a:t>
            </a:r>
            <a:r>
              <a:rPr sz="4000" spc="-155" dirty="0"/>
              <a:t> </a:t>
            </a:r>
            <a:r>
              <a:rPr sz="4000" dirty="0"/>
              <a:t>Value</a:t>
            </a:r>
            <a:r>
              <a:rPr sz="4000" spc="-160" dirty="0"/>
              <a:t> </a:t>
            </a:r>
            <a:r>
              <a:rPr sz="4000" dirty="0"/>
              <a:t>Management</a:t>
            </a:r>
            <a:r>
              <a:rPr sz="4000" spc="-114" dirty="0"/>
              <a:t> </a:t>
            </a:r>
            <a:r>
              <a:rPr sz="4000" spc="-10" dirty="0"/>
              <a:t>(EVM)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7340" y="1124458"/>
            <a:ext cx="8276590" cy="429323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460375" marR="228600" indent="-448309">
              <a:lnSpc>
                <a:spcPts val="3020"/>
              </a:lnSpc>
              <a:spcBef>
                <a:spcPts val="48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Traditional</a:t>
            </a:r>
            <a:r>
              <a:rPr sz="2800" spc="-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r>
              <a:rPr sz="28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confuses</a:t>
            </a:r>
            <a:r>
              <a:rPr sz="28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actual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costs</a:t>
            </a:r>
            <a:r>
              <a:rPr sz="28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progress,</a:t>
            </a:r>
            <a:r>
              <a:rPr sz="28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which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isn‟t</a:t>
            </a:r>
            <a:r>
              <a:rPr sz="28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valid.</a:t>
            </a:r>
            <a:endParaRPr sz="2800">
              <a:latin typeface="Arial"/>
              <a:cs typeface="Arial"/>
            </a:endParaRPr>
          </a:p>
          <a:p>
            <a:pPr marL="460375" marR="328930" indent="-448309">
              <a:lnSpc>
                <a:spcPts val="3020"/>
              </a:lnSpc>
              <a:spcBef>
                <a:spcPts val="101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  <a:tab pos="2338705" algn="l"/>
              </a:tabLst>
            </a:pP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Definition: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	Earned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Value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objective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measurement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much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“valuable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work”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has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been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completed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project.</a:t>
            </a:r>
            <a:endParaRPr sz="2800">
              <a:latin typeface="Arial"/>
              <a:cs typeface="Arial"/>
            </a:endParaRPr>
          </a:p>
          <a:p>
            <a:pPr marL="460375" marR="5080" indent="-448309">
              <a:lnSpc>
                <a:spcPct val="90000"/>
              </a:lnSpc>
              <a:spcBef>
                <a:spcPts val="97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Using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EVM,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manager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can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track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project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progress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accurately</a:t>
            </a:r>
            <a:r>
              <a:rPr sz="28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objectively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28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comparing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much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has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actually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been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completed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against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amount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planned.</a:t>
            </a:r>
            <a:endParaRPr sz="28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67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Enables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prediction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completion.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5210556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EVM </a:t>
            </a:r>
            <a:r>
              <a:rPr spc="-10" dirty="0"/>
              <a:t>Requirements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7340" y="1132078"/>
            <a:ext cx="7487284" cy="386715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460375" marR="5080" indent="-448309">
              <a:lnSpc>
                <a:spcPts val="2590"/>
              </a:lnSpc>
              <a:spcBef>
                <a:spcPts val="42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  <a:tab pos="579755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plan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record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decomposed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via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breakdown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structure</a:t>
            </a:r>
            <a:r>
              <a:rPr sz="24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into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discrete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„work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packages‟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that: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45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deliverable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based.</a:t>
            </a:r>
            <a:endParaRPr sz="20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48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Provide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specific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timeframe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effort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delivery.</a:t>
            </a:r>
            <a:endParaRPr sz="20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48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Provide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specific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(direct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indirect)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delivery.</a:t>
            </a:r>
            <a:endParaRPr sz="2000">
              <a:latin typeface="Arial"/>
              <a:cs typeface="Arial"/>
            </a:endParaRPr>
          </a:p>
          <a:p>
            <a:pPr marL="846455" marR="1636395" lvl="1" indent="-354330">
              <a:lnSpc>
                <a:spcPts val="2160"/>
              </a:lnSpc>
              <a:spcBef>
                <a:spcPts val="75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level-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oriented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high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low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each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descending</a:t>
            </a:r>
            <a:r>
              <a:rPr sz="20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level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representing</a:t>
            </a:r>
            <a:r>
              <a:rPr sz="20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more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detail.</a:t>
            </a:r>
            <a:endParaRPr sz="2000">
              <a:latin typeface="Arial"/>
              <a:cs typeface="Arial"/>
            </a:endParaRPr>
          </a:p>
          <a:p>
            <a:pPr marL="460375" indent="-447675">
              <a:lnSpc>
                <a:spcPts val="2735"/>
              </a:lnSpc>
              <a:spcBef>
                <a:spcPts val="54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scope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entire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must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defined</a:t>
            </a:r>
            <a:endParaRPr sz="2400">
              <a:latin typeface="Arial"/>
              <a:cs typeface="Arial"/>
            </a:endParaRPr>
          </a:p>
          <a:p>
            <a:pPr marL="460375">
              <a:lnSpc>
                <a:spcPts val="273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order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measure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performance.</a:t>
            </a:r>
            <a:endParaRPr sz="2400">
              <a:latin typeface="Arial"/>
              <a:cs typeface="Arial"/>
            </a:endParaRPr>
          </a:p>
          <a:p>
            <a:pPr marL="846455" marR="300355" lvl="1" indent="-354330">
              <a:lnSpc>
                <a:spcPts val="2160"/>
              </a:lnSpc>
              <a:spcBef>
                <a:spcPts val="75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problem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Agile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methods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scope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evolves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as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evolves.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5974080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EVM</a:t>
            </a:r>
            <a:r>
              <a:rPr spc="-145" dirty="0"/>
              <a:t> </a:t>
            </a:r>
            <a:r>
              <a:rPr dirty="0"/>
              <a:t>Requirements</a:t>
            </a:r>
            <a:r>
              <a:rPr spc="-105" dirty="0"/>
              <a:t> </a:t>
            </a:r>
            <a:r>
              <a:rPr spc="-25" dirty="0"/>
              <a:t>(2)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7340" y="1124458"/>
            <a:ext cx="7872730" cy="3618229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460375" marR="5080" indent="-448309">
              <a:lnSpc>
                <a:spcPts val="3020"/>
              </a:lnSpc>
              <a:spcBef>
                <a:spcPts val="48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baselined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containing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work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packages.</a:t>
            </a:r>
            <a:endParaRPr sz="28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63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baselined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budget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each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package.</a:t>
            </a:r>
            <a:endParaRPr sz="28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67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accounting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so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can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track:</a:t>
            </a:r>
            <a:endParaRPr sz="28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9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Which</a:t>
            </a:r>
            <a:r>
              <a:rPr sz="24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resources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8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Spent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many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hours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7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each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task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8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each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package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4192524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WBS</a:t>
            </a:r>
            <a:r>
              <a:rPr spc="-55" dirty="0"/>
              <a:t> </a:t>
            </a:r>
            <a:r>
              <a:rPr dirty="0"/>
              <a:t>and</a:t>
            </a:r>
            <a:r>
              <a:rPr spc="-45" dirty="0"/>
              <a:t> </a:t>
            </a:r>
            <a:r>
              <a:rPr spc="-25" dirty="0"/>
              <a:t>EVM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7340" y="1124458"/>
            <a:ext cx="8530590" cy="420370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460375" marR="922655" indent="-448309">
              <a:lnSpc>
                <a:spcPts val="3020"/>
              </a:lnSpc>
              <a:spcBef>
                <a:spcPts val="48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WBS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needs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decomposed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level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facilitates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EVM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reporting.</a:t>
            </a:r>
            <a:endParaRPr sz="28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5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  <a:tab pos="296418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Too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low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level: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	Overload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data.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8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Too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high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level: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Masking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key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information.</a:t>
            </a:r>
            <a:endParaRPr sz="2400">
              <a:latin typeface="Arial"/>
              <a:cs typeface="Arial"/>
            </a:endParaRPr>
          </a:p>
          <a:p>
            <a:pPr marL="846455" marR="1680210" lvl="1" indent="-354330">
              <a:lnSpc>
                <a:spcPts val="2590"/>
              </a:lnSpc>
              <a:spcBef>
                <a:spcPts val="90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  <a:tab pos="2994025" algn="l"/>
                <a:tab pos="48088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Most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projects: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	3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 levels.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	Larger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projects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may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need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go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levels.</a:t>
            </a:r>
            <a:endParaRPr sz="2400">
              <a:latin typeface="Arial"/>
              <a:cs typeface="Arial"/>
            </a:endParaRPr>
          </a:p>
          <a:p>
            <a:pPr marL="459105" marR="5080" indent="-447040">
              <a:lnSpc>
                <a:spcPts val="3020"/>
              </a:lnSpc>
              <a:spcBef>
                <a:spcPts val="100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Organize</a:t>
            </a:r>
            <a:r>
              <a:rPr sz="28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28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packages</a:t>
            </a:r>
            <a:r>
              <a:rPr sz="28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(and</a:t>
            </a:r>
            <a:r>
              <a:rPr sz="28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therefore</a:t>
            </a:r>
            <a:r>
              <a:rPr sz="28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WBS) 	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around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deliverables,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sure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define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done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for 	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each</a:t>
            </a:r>
            <a:r>
              <a:rPr sz="2800" spc="-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deliverable/work</a:t>
            </a:r>
            <a:r>
              <a:rPr sz="2800" spc="-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package.</a:t>
            </a:r>
            <a:endParaRPr sz="28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5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  <a:tab pos="1724025" algn="l"/>
              </a:tabLst>
            </a:pP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E.g.: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	When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deliverable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„done‟?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8229600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When</a:t>
            </a:r>
            <a:r>
              <a:rPr spc="-90" dirty="0"/>
              <a:t> </a:t>
            </a:r>
            <a:r>
              <a:rPr dirty="0"/>
              <a:t>Do</a:t>
            </a:r>
            <a:r>
              <a:rPr spc="-105" dirty="0"/>
              <a:t> </a:t>
            </a:r>
            <a:r>
              <a:rPr dirty="0"/>
              <a:t>We</a:t>
            </a:r>
            <a:r>
              <a:rPr spc="-95" dirty="0"/>
              <a:t> </a:t>
            </a:r>
            <a:r>
              <a:rPr dirty="0"/>
              <a:t>Use</a:t>
            </a:r>
            <a:r>
              <a:rPr spc="-105" dirty="0"/>
              <a:t> </a:t>
            </a:r>
            <a:r>
              <a:rPr dirty="0"/>
              <a:t>Earned</a:t>
            </a:r>
            <a:r>
              <a:rPr spc="-90" dirty="0"/>
              <a:t> </a:t>
            </a:r>
            <a:r>
              <a:rPr spc="-10" dirty="0"/>
              <a:t>Value?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57451" y="2376423"/>
            <a:ext cx="5457825" cy="2486025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4843272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EVM </a:t>
            </a:r>
            <a:r>
              <a:rPr spc="-10" dirty="0"/>
              <a:t>Terminology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460375" marR="5080" indent="-448309">
              <a:lnSpc>
                <a:spcPts val="3460"/>
              </a:lnSpc>
              <a:spcBef>
                <a:spcPts val="53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3200" dirty="0"/>
              <a:t>In</a:t>
            </a:r>
            <a:r>
              <a:rPr sz="3200" spc="-30" dirty="0"/>
              <a:t> </a:t>
            </a:r>
            <a:r>
              <a:rPr sz="3200" dirty="0"/>
              <a:t>order</a:t>
            </a:r>
            <a:r>
              <a:rPr sz="3200" spc="-35" dirty="0"/>
              <a:t> </a:t>
            </a:r>
            <a:r>
              <a:rPr sz="3200" dirty="0"/>
              <a:t>to</a:t>
            </a:r>
            <a:r>
              <a:rPr sz="3200" spc="-45" dirty="0"/>
              <a:t> </a:t>
            </a:r>
            <a:r>
              <a:rPr sz="3200" dirty="0"/>
              <a:t>apply</a:t>
            </a:r>
            <a:r>
              <a:rPr sz="3200" spc="-15" dirty="0"/>
              <a:t> </a:t>
            </a:r>
            <a:r>
              <a:rPr sz="3200" dirty="0"/>
              <a:t>EVM</a:t>
            </a:r>
            <a:r>
              <a:rPr sz="3200" spc="-35" dirty="0"/>
              <a:t> </a:t>
            </a:r>
            <a:r>
              <a:rPr sz="3200" dirty="0"/>
              <a:t>the</a:t>
            </a:r>
            <a:r>
              <a:rPr sz="3200" spc="-15" dirty="0"/>
              <a:t> </a:t>
            </a:r>
            <a:r>
              <a:rPr sz="3200" dirty="0"/>
              <a:t>project</a:t>
            </a:r>
            <a:r>
              <a:rPr sz="3200" spc="-30" dirty="0"/>
              <a:t> </a:t>
            </a:r>
            <a:r>
              <a:rPr sz="3200" spc="-10" dirty="0"/>
              <a:t>manager must:</a:t>
            </a:r>
            <a:endParaRPr sz="3200"/>
          </a:p>
          <a:p>
            <a:pPr marL="846455" marR="775970" lvl="1" indent="-354330">
              <a:lnSpc>
                <a:spcPts val="3020"/>
              </a:lnSpc>
              <a:spcBef>
                <a:spcPts val="1019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plan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record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can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accurately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measure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planned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costs.</a:t>
            </a:r>
            <a:endParaRPr sz="2800">
              <a:latin typeface="Arial"/>
              <a:cs typeface="Arial"/>
            </a:endParaRPr>
          </a:p>
          <a:p>
            <a:pPr marL="1221105" lvl="2" indent="-373380">
              <a:lnSpc>
                <a:spcPct val="100000"/>
              </a:lnSpc>
              <a:spcBef>
                <a:spcPts val="55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122110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Budgeted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Scheduled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400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BCWS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65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able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track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completed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work.</a:t>
            </a:r>
            <a:endParaRPr sz="2800">
              <a:latin typeface="Arial"/>
              <a:cs typeface="Arial"/>
            </a:endParaRPr>
          </a:p>
          <a:p>
            <a:pPr marL="1221105" lvl="2" indent="-373380">
              <a:lnSpc>
                <a:spcPct val="100000"/>
              </a:lnSpc>
              <a:spcBef>
                <a:spcPts val="59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122110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Actual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Performed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400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ACWP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  <a:p>
            <a:pPr marL="846455" marR="519430" lvl="1" indent="-354330">
              <a:lnSpc>
                <a:spcPts val="3020"/>
              </a:lnSpc>
              <a:spcBef>
                <a:spcPts val="104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able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establish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much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“value”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was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“earned”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performed.</a:t>
            </a:r>
            <a:endParaRPr sz="2800">
              <a:latin typeface="Arial"/>
              <a:cs typeface="Arial"/>
            </a:endParaRPr>
          </a:p>
          <a:p>
            <a:pPr marL="1221105" lvl="2" indent="-373380">
              <a:lnSpc>
                <a:spcPct val="100000"/>
              </a:lnSpc>
              <a:spcBef>
                <a:spcPts val="55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122110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Budgeted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Performed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2400" u="sng" spc="-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BCWP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5606796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EVM</a:t>
            </a:r>
            <a:r>
              <a:rPr spc="-120" dirty="0"/>
              <a:t> </a:t>
            </a:r>
            <a:r>
              <a:rPr dirty="0"/>
              <a:t>Terminology</a:t>
            </a:r>
            <a:r>
              <a:rPr spc="-100" dirty="0"/>
              <a:t> </a:t>
            </a:r>
            <a:r>
              <a:rPr spc="-25" dirty="0"/>
              <a:t>(2)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7340" y="1059072"/>
            <a:ext cx="6174740" cy="485521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460375" indent="-447675">
              <a:lnSpc>
                <a:spcPct val="100000"/>
              </a:lnSpc>
              <a:spcBef>
                <a:spcPts val="67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Variance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(CV)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BCWP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ACWP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48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Negative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CV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“bad”</a:t>
            </a:r>
            <a:endParaRPr sz="20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57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Variance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(SV)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BCWP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BCWS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484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Negative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SV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“bad”</a:t>
            </a:r>
            <a:endParaRPr sz="20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57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Performance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Index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(CPI)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48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CPI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BCWP /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ACWP</a:t>
            </a:r>
            <a:endParaRPr sz="20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57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Performance</a:t>
            </a:r>
            <a:r>
              <a:rPr sz="24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Index</a:t>
            </a:r>
            <a:r>
              <a:rPr sz="24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(SPI)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484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SPI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BCWP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BCWS</a:t>
            </a:r>
            <a:endParaRPr sz="20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57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Budget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at</a:t>
            </a:r>
            <a:r>
              <a:rPr sz="2400" spc="-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Completion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(BAC)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484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BAC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Final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BCWS</a:t>
            </a:r>
            <a:endParaRPr sz="20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57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Variance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at</a:t>
            </a:r>
            <a:r>
              <a:rPr sz="24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Completion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(VAC)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484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VAC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BAC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EAC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20"/>
            <a:ext cx="6969252" cy="13411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What</a:t>
            </a:r>
            <a:r>
              <a:rPr spc="-95" dirty="0"/>
              <a:t> </a:t>
            </a:r>
            <a:r>
              <a:rPr dirty="0"/>
              <a:t>are</a:t>
            </a:r>
            <a:r>
              <a:rPr spc="-95" dirty="0"/>
              <a:t> </a:t>
            </a:r>
            <a:r>
              <a:rPr spc="-10" dirty="0"/>
              <a:t>Resources?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63396"/>
            <a:ext cx="278891" cy="28498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848611"/>
            <a:ext cx="278891" cy="28498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465832"/>
            <a:ext cx="190500" cy="18745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977895"/>
            <a:ext cx="190500" cy="187451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489959"/>
            <a:ext cx="190500" cy="187451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755395" y="1018387"/>
            <a:ext cx="7456170" cy="2734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16940">
              <a:lnSpc>
                <a:spcPct val="120000"/>
              </a:lnSpc>
              <a:spcBef>
                <a:spcPts val="100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What</a:t>
            </a:r>
            <a:r>
              <a:rPr sz="3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need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get</a:t>
            </a:r>
            <a:r>
              <a:rPr sz="3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3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3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20" dirty="0">
                <a:solidFill>
                  <a:srgbClr val="FFFFFF"/>
                </a:solidFill>
                <a:latin typeface="Arial"/>
                <a:cs typeface="Arial"/>
              </a:rPr>
              <a:t>done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3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example:</a:t>
            </a:r>
            <a:endParaRPr sz="3200">
              <a:latin typeface="Arial"/>
              <a:cs typeface="Arial"/>
            </a:endParaRPr>
          </a:p>
          <a:p>
            <a:pPr marL="398145" marR="5080">
              <a:lnSpc>
                <a:spcPct val="120000"/>
              </a:lnSpc>
              <a:spcBef>
                <a:spcPts val="1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Reusable</a:t>
            </a:r>
            <a:r>
              <a:rPr sz="28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(Trucks,</a:t>
            </a:r>
            <a:r>
              <a:rPr sz="2800" spc="-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Computers,</a:t>
            </a:r>
            <a:r>
              <a:rPr sz="28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etc.)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Consumed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(Money,</a:t>
            </a:r>
            <a:r>
              <a:rPr sz="28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Natural</a:t>
            </a:r>
            <a:r>
              <a:rPr sz="28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Resources,</a:t>
            </a:r>
            <a:r>
              <a:rPr sz="2800" spc="-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etc.) People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5606796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EVM</a:t>
            </a:r>
            <a:r>
              <a:rPr spc="-120" dirty="0"/>
              <a:t> </a:t>
            </a:r>
            <a:r>
              <a:rPr dirty="0"/>
              <a:t>Terminology</a:t>
            </a:r>
            <a:r>
              <a:rPr spc="-100" dirty="0"/>
              <a:t> </a:t>
            </a:r>
            <a:r>
              <a:rPr spc="-25" dirty="0"/>
              <a:t>(3)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7340" y="1059072"/>
            <a:ext cx="7377430" cy="463550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460375" indent="-447675">
              <a:lnSpc>
                <a:spcPct val="100000"/>
              </a:lnSpc>
              <a:spcBef>
                <a:spcPts val="67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Estimate</a:t>
            </a:r>
            <a:r>
              <a:rPr sz="2400" spc="-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at</a:t>
            </a:r>
            <a:r>
              <a:rPr sz="24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Completion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(EAC)</a:t>
            </a:r>
            <a:endParaRPr sz="2400">
              <a:latin typeface="Arial"/>
              <a:cs typeface="Arial"/>
            </a:endParaRPr>
          </a:p>
          <a:p>
            <a:pPr marL="846455" marR="456565" lvl="1" indent="-354330">
              <a:lnSpc>
                <a:spcPts val="2160"/>
              </a:lnSpc>
              <a:spcBef>
                <a:spcPts val="75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EAC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ACWP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estimated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additional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costs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required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complete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project.</a:t>
            </a:r>
            <a:endParaRPr sz="2000">
              <a:latin typeface="Arial"/>
              <a:cs typeface="Arial"/>
            </a:endParaRPr>
          </a:p>
          <a:p>
            <a:pPr marL="846455" marR="168910" lvl="1" indent="-354330">
              <a:lnSpc>
                <a:spcPts val="2160"/>
              </a:lnSpc>
              <a:spcBef>
                <a:spcPts val="72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When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trying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predict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outcomes,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fixing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value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at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an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amount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know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available,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can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help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show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well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must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perform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meet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goal.</a:t>
            </a:r>
            <a:endParaRPr sz="20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54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Independent</a:t>
            </a:r>
            <a:r>
              <a:rPr sz="24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Estimate</a:t>
            </a:r>
            <a:r>
              <a:rPr sz="24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at</a:t>
            </a:r>
            <a:r>
              <a:rPr sz="2400" spc="-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Completion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(IEAC)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484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IEAC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ACWP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(BAC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BCWP)/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CPI</a:t>
            </a:r>
            <a:endParaRPr sz="20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484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Projected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final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current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performance.</a:t>
            </a:r>
            <a:endParaRPr sz="20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57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Independent</a:t>
            </a:r>
            <a:r>
              <a:rPr sz="24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400" spc="-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at</a:t>
            </a:r>
            <a:r>
              <a:rPr sz="2400" spc="-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Completion</a:t>
            </a:r>
            <a:r>
              <a:rPr sz="24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(ISAC)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484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ISAC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SPI</a:t>
            </a:r>
            <a:endParaRPr sz="2000">
              <a:latin typeface="Arial"/>
              <a:cs typeface="Arial"/>
            </a:endParaRPr>
          </a:p>
          <a:p>
            <a:pPr marL="846455" marR="740410" lvl="1" indent="-354330">
              <a:lnSpc>
                <a:spcPts val="2160"/>
              </a:lnSpc>
              <a:spcBef>
                <a:spcPts val="75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Estimated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amount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take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given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current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performance.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7441692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Earned</a:t>
            </a:r>
            <a:r>
              <a:rPr spc="-145" dirty="0"/>
              <a:t> </a:t>
            </a:r>
            <a:r>
              <a:rPr dirty="0"/>
              <a:t>Value</a:t>
            </a:r>
            <a:r>
              <a:rPr spc="-150" dirty="0"/>
              <a:t> </a:t>
            </a:r>
            <a:r>
              <a:rPr dirty="0"/>
              <a:t>Terminology</a:t>
            </a:r>
            <a:r>
              <a:rPr spc="-114" dirty="0"/>
              <a:t> </a:t>
            </a:r>
            <a:r>
              <a:rPr spc="-25" dirty="0"/>
              <a:t>(4)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66800" y="1600200"/>
            <a:ext cx="69342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8119872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-45" dirty="0"/>
              <a:t> </a:t>
            </a:r>
            <a:r>
              <a:rPr dirty="0"/>
              <a:t>Plan</a:t>
            </a:r>
            <a:r>
              <a:rPr spc="-60" dirty="0"/>
              <a:t> </a:t>
            </a:r>
            <a:r>
              <a:rPr dirty="0"/>
              <a:t>to</a:t>
            </a:r>
            <a:r>
              <a:rPr spc="-60" dirty="0"/>
              <a:t> </a:t>
            </a:r>
            <a:r>
              <a:rPr dirty="0"/>
              <a:t>Paint</a:t>
            </a:r>
            <a:r>
              <a:rPr spc="-55" dirty="0"/>
              <a:t> </a:t>
            </a:r>
            <a:r>
              <a:rPr dirty="0"/>
              <a:t>6</a:t>
            </a:r>
            <a:r>
              <a:rPr spc="-55" dirty="0"/>
              <a:t> </a:t>
            </a:r>
            <a:r>
              <a:rPr spc="-10" dirty="0"/>
              <a:t>Rooms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5300" y="2057400"/>
            <a:ext cx="8153400" cy="4016375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6536435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-130" dirty="0"/>
              <a:t> </a:t>
            </a:r>
            <a:r>
              <a:rPr dirty="0"/>
              <a:t>Where</a:t>
            </a:r>
            <a:r>
              <a:rPr spc="-130" dirty="0"/>
              <a:t> </a:t>
            </a:r>
            <a:r>
              <a:rPr dirty="0"/>
              <a:t>Are</a:t>
            </a:r>
            <a:r>
              <a:rPr spc="-150" dirty="0"/>
              <a:t> </a:t>
            </a:r>
            <a:r>
              <a:rPr spc="-25" dirty="0"/>
              <a:t>We?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" y="1447800"/>
            <a:ext cx="8534400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7443216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-114" dirty="0"/>
              <a:t> </a:t>
            </a:r>
            <a:r>
              <a:rPr dirty="0"/>
              <a:t>Where</a:t>
            </a:r>
            <a:r>
              <a:rPr spc="-114" dirty="0"/>
              <a:t> </a:t>
            </a:r>
            <a:r>
              <a:rPr dirty="0"/>
              <a:t>Are</a:t>
            </a:r>
            <a:r>
              <a:rPr spc="-135" dirty="0"/>
              <a:t> </a:t>
            </a:r>
            <a:r>
              <a:rPr dirty="0"/>
              <a:t>We?</a:t>
            </a:r>
            <a:r>
              <a:rPr spc="-114" dirty="0"/>
              <a:t> </a:t>
            </a:r>
            <a:r>
              <a:rPr spc="-25" dirty="0"/>
              <a:t>(2)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400" y="1295400"/>
            <a:ext cx="8010525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7299959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-114" dirty="0"/>
              <a:t> </a:t>
            </a:r>
            <a:r>
              <a:rPr dirty="0"/>
              <a:t>Where</a:t>
            </a:r>
            <a:r>
              <a:rPr spc="-114" dirty="0"/>
              <a:t> </a:t>
            </a:r>
            <a:r>
              <a:rPr dirty="0"/>
              <a:t>Are</a:t>
            </a:r>
            <a:r>
              <a:rPr spc="-135" dirty="0"/>
              <a:t> </a:t>
            </a:r>
            <a:r>
              <a:rPr dirty="0"/>
              <a:t>We?</a:t>
            </a:r>
            <a:r>
              <a:rPr spc="-114" dirty="0"/>
              <a:t> </a:t>
            </a:r>
            <a:r>
              <a:rPr spc="-25" dirty="0"/>
              <a:t>(3)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400" y="1447800"/>
            <a:ext cx="8097774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7443216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-114" dirty="0"/>
              <a:t> </a:t>
            </a:r>
            <a:r>
              <a:rPr dirty="0"/>
              <a:t>Where</a:t>
            </a:r>
            <a:r>
              <a:rPr spc="-114" dirty="0"/>
              <a:t> </a:t>
            </a:r>
            <a:r>
              <a:rPr dirty="0"/>
              <a:t>Are</a:t>
            </a:r>
            <a:r>
              <a:rPr spc="-135" dirty="0"/>
              <a:t> </a:t>
            </a:r>
            <a:r>
              <a:rPr dirty="0"/>
              <a:t>We?</a:t>
            </a:r>
            <a:r>
              <a:rPr spc="-114" dirty="0"/>
              <a:t> </a:t>
            </a:r>
            <a:r>
              <a:rPr spc="-25" dirty="0"/>
              <a:t>(4)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" y="1142936"/>
            <a:ext cx="8458200" cy="4834001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7299959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-114" dirty="0"/>
              <a:t> </a:t>
            </a:r>
            <a:r>
              <a:rPr dirty="0"/>
              <a:t>Where</a:t>
            </a:r>
            <a:r>
              <a:rPr spc="-114" dirty="0"/>
              <a:t> </a:t>
            </a:r>
            <a:r>
              <a:rPr dirty="0"/>
              <a:t>Are</a:t>
            </a:r>
            <a:r>
              <a:rPr spc="-135" dirty="0"/>
              <a:t> </a:t>
            </a:r>
            <a:r>
              <a:rPr dirty="0"/>
              <a:t>We?</a:t>
            </a:r>
            <a:r>
              <a:rPr spc="-114" dirty="0"/>
              <a:t> </a:t>
            </a:r>
            <a:r>
              <a:rPr spc="-25" dirty="0"/>
              <a:t>(5)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9600" y="1219200"/>
            <a:ext cx="7904099" cy="40386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7443216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-114" dirty="0"/>
              <a:t> </a:t>
            </a:r>
            <a:r>
              <a:rPr dirty="0"/>
              <a:t>Where</a:t>
            </a:r>
            <a:r>
              <a:rPr spc="-114" dirty="0"/>
              <a:t> </a:t>
            </a:r>
            <a:r>
              <a:rPr dirty="0"/>
              <a:t>Are</a:t>
            </a:r>
            <a:r>
              <a:rPr spc="-135" dirty="0"/>
              <a:t> </a:t>
            </a:r>
            <a:r>
              <a:rPr dirty="0"/>
              <a:t>We?</a:t>
            </a:r>
            <a:r>
              <a:rPr spc="-114" dirty="0"/>
              <a:t> </a:t>
            </a:r>
            <a:r>
              <a:rPr spc="-25" dirty="0"/>
              <a:t>(6)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" y="1295400"/>
            <a:ext cx="8397875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7581900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7340" y="186639"/>
            <a:ext cx="6941820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308090" algn="l"/>
              </a:tabLst>
            </a:pPr>
            <a:r>
              <a:rPr sz="4000" dirty="0"/>
              <a:t>Example:</a:t>
            </a:r>
            <a:r>
              <a:rPr sz="4000" spc="-130" dirty="0"/>
              <a:t> </a:t>
            </a:r>
            <a:r>
              <a:rPr sz="4000" dirty="0"/>
              <a:t>Where</a:t>
            </a:r>
            <a:r>
              <a:rPr sz="4000" spc="-130" dirty="0"/>
              <a:t> </a:t>
            </a:r>
            <a:r>
              <a:rPr sz="4000" dirty="0"/>
              <a:t>Are</a:t>
            </a:r>
            <a:r>
              <a:rPr sz="4000" spc="-150" dirty="0"/>
              <a:t> </a:t>
            </a:r>
            <a:r>
              <a:rPr sz="4000" spc="-25" dirty="0"/>
              <a:t>We?</a:t>
            </a:r>
            <a:r>
              <a:rPr sz="4000" dirty="0"/>
              <a:t>	</a:t>
            </a:r>
            <a:r>
              <a:rPr sz="4000" spc="-25" dirty="0"/>
              <a:t>(7)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" y="1219200"/>
            <a:ext cx="8393049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20"/>
            <a:ext cx="6833616" cy="13411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Budgeting</a:t>
            </a:r>
            <a:r>
              <a:rPr spc="-225" dirty="0"/>
              <a:t> </a:t>
            </a:r>
            <a:r>
              <a:rPr spc="-10" dirty="0"/>
              <a:t>Functions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14627"/>
            <a:ext cx="266700" cy="26670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1751076"/>
            <a:ext cx="178307" cy="17373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186939"/>
            <a:ext cx="178307" cy="17373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622804"/>
            <a:ext cx="178307" cy="17373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025139"/>
            <a:ext cx="266700" cy="26670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528059"/>
            <a:ext cx="266700" cy="266700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064508"/>
            <a:ext cx="178307" cy="173736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4466844"/>
            <a:ext cx="266700" cy="266700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5003291"/>
            <a:ext cx="178307" cy="173736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5439155"/>
            <a:ext cx="178307" cy="173735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755395" y="1026760"/>
            <a:ext cx="6842759" cy="4657725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Planning</a:t>
            </a:r>
            <a:endParaRPr sz="3000" dirty="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330"/>
              </a:spcBef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Choosing</a:t>
            </a:r>
            <a:r>
              <a:rPr sz="26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spc="-10" dirty="0">
                <a:solidFill>
                  <a:srgbClr val="FFFFFF"/>
                </a:solidFill>
                <a:latin typeface="Arial"/>
                <a:cs typeface="Arial"/>
              </a:rPr>
              <a:t>goals</a:t>
            </a:r>
            <a:endParaRPr sz="2600" dirty="0">
              <a:latin typeface="Arial"/>
              <a:cs typeface="Arial"/>
            </a:endParaRPr>
          </a:p>
          <a:p>
            <a:pPr marL="398145" marR="516890">
              <a:lnSpc>
                <a:spcPts val="3440"/>
              </a:lnSpc>
              <a:spcBef>
                <a:spcPts val="160"/>
              </a:spcBef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Reviewing</a:t>
            </a:r>
            <a:r>
              <a:rPr sz="26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options</a:t>
            </a:r>
            <a:r>
              <a:rPr sz="26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6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predicting</a:t>
            </a:r>
            <a:r>
              <a:rPr sz="26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spc="-10" dirty="0">
                <a:solidFill>
                  <a:srgbClr val="FFFFFF"/>
                </a:solidFill>
                <a:latin typeface="Arial"/>
                <a:cs typeface="Arial"/>
              </a:rPr>
              <a:t>results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Deciding</a:t>
            </a:r>
            <a:r>
              <a:rPr sz="26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6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spc="-10" dirty="0">
                <a:solidFill>
                  <a:srgbClr val="FFFFFF"/>
                </a:solidFill>
                <a:latin typeface="Arial"/>
                <a:cs typeface="Arial"/>
              </a:rPr>
              <a:t>options</a:t>
            </a:r>
            <a:endParaRPr sz="2600" dirty="0">
              <a:latin typeface="Arial"/>
              <a:cs typeface="Arial"/>
            </a:endParaRPr>
          </a:p>
          <a:p>
            <a:pPr marL="12700" marR="1553845">
              <a:lnSpc>
                <a:spcPts val="3960"/>
              </a:lnSpc>
              <a:spcBef>
                <a:spcPts val="5"/>
              </a:spcBef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Coordinating</a:t>
            </a:r>
            <a:r>
              <a:rPr sz="3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Communicating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Monitoring</a:t>
            </a:r>
            <a:r>
              <a:rPr sz="30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Progress</a:t>
            </a:r>
            <a:endParaRPr sz="3000" dirty="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135"/>
              </a:spcBef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sz="26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expected</a:t>
            </a:r>
            <a:r>
              <a:rPr sz="26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results</a:t>
            </a:r>
            <a:r>
              <a:rPr sz="26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≠</a:t>
            </a:r>
            <a:r>
              <a:rPr sz="26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actual</a:t>
            </a:r>
            <a:r>
              <a:rPr sz="26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results:</a:t>
            </a:r>
            <a:r>
              <a:rPr sz="26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spc="-10" dirty="0">
                <a:solidFill>
                  <a:srgbClr val="FFFFFF"/>
                </a:solidFill>
                <a:latin typeface="Arial"/>
                <a:cs typeface="Arial"/>
              </a:rPr>
              <a:t>variance</a:t>
            </a:r>
            <a:endParaRPr sz="26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Basis</a:t>
            </a:r>
            <a:r>
              <a:rPr sz="3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3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Evaluating</a:t>
            </a:r>
            <a:r>
              <a:rPr sz="3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Performance</a:t>
            </a:r>
            <a:endParaRPr sz="3000" dirty="0">
              <a:latin typeface="Arial"/>
              <a:cs typeface="Arial"/>
            </a:endParaRPr>
          </a:p>
          <a:p>
            <a:pPr marL="398145" marR="2665730">
              <a:lnSpc>
                <a:spcPct val="110100"/>
              </a:lnSpc>
              <a:spcBef>
                <a:spcPts val="15"/>
              </a:spcBef>
            </a:pP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Rewards</a:t>
            </a:r>
            <a:r>
              <a:rPr sz="26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sz="26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spc="-10" dirty="0">
                <a:solidFill>
                  <a:srgbClr val="FFFFFF"/>
                </a:solidFill>
                <a:latin typeface="Arial"/>
                <a:cs typeface="Arial"/>
              </a:rPr>
              <a:t>compensation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Impact</a:t>
            </a:r>
            <a:r>
              <a:rPr sz="26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6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FFFFFF"/>
                </a:solidFill>
                <a:latin typeface="Arial"/>
                <a:cs typeface="Arial"/>
              </a:rPr>
              <a:t>future</a:t>
            </a:r>
            <a:r>
              <a:rPr sz="26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600" spc="-10" dirty="0">
                <a:solidFill>
                  <a:srgbClr val="FFFFFF"/>
                </a:solidFill>
                <a:latin typeface="Arial"/>
                <a:cs typeface="Arial"/>
              </a:rPr>
              <a:t>budgets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7199376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-55" dirty="0"/>
              <a:t> </a:t>
            </a:r>
            <a:r>
              <a:rPr dirty="0"/>
              <a:t>The</a:t>
            </a:r>
            <a:r>
              <a:rPr spc="-70" dirty="0"/>
              <a:t> </a:t>
            </a:r>
            <a:r>
              <a:rPr dirty="0"/>
              <a:t>Plan</a:t>
            </a:r>
            <a:r>
              <a:rPr spc="-70" dirty="0"/>
              <a:t> </a:t>
            </a:r>
            <a:r>
              <a:rPr dirty="0"/>
              <a:t>=</a:t>
            </a:r>
            <a:r>
              <a:rPr spc="-65" dirty="0"/>
              <a:t> </a:t>
            </a:r>
            <a:r>
              <a:rPr spc="-20" dirty="0"/>
              <a:t>BCWS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1000" y="1066800"/>
            <a:ext cx="8458200" cy="42672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056" y="94488"/>
            <a:ext cx="8478012" cy="90220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/>
              <a:t>Budgeted</a:t>
            </a:r>
            <a:r>
              <a:rPr sz="3200" spc="-40" dirty="0"/>
              <a:t> </a:t>
            </a:r>
            <a:r>
              <a:rPr sz="3200" dirty="0"/>
              <a:t>Cost</a:t>
            </a:r>
            <a:r>
              <a:rPr sz="3200" spc="-55" dirty="0"/>
              <a:t> </a:t>
            </a:r>
            <a:r>
              <a:rPr sz="3200" dirty="0"/>
              <a:t>of</a:t>
            </a:r>
            <a:r>
              <a:rPr sz="3200" spc="-30" dirty="0"/>
              <a:t> </a:t>
            </a:r>
            <a:r>
              <a:rPr sz="3200" dirty="0"/>
              <a:t>Work</a:t>
            </a:r>
            <a:r>
              <a:rPr sz="3200" spc="-40" dirty="0"/>
              <a:t> </a:t>
            </a:r>
            <a:r>
              <a:rPr sz="3200" dirty="0"/>
              <a:t>Scheduled</a:t>
            </a:r>
            <a:r>
              <a:rPr sz="3200" spc="-40" dirty="0"/>
              <a:t> </a:t>
            </a:r>
            <a:r>
              <a:rPr sz="3200" spc="-10" dirty="0"/>
              <a:t>(BCWS)</a:t>
            </a:r>
            <a:endParaRPr sz="320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400" y="1219200"/>
            <a:ext cx="8153400" cy="4473575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7667244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7340" y="171653"/>
            <a:ext cx="8735060" cy="6892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dirty="0"/>
              <a:t>Example:</a:t>
            </a:r>
            <a:r>
              <a:rPr sz="4400" spc="-70" dirty="0"/>
              <a:t> </a:t>
            </a:r>
            <a:r>
              <a:rPr sz="4400" dirty="0"/>
              <a:t>At</a:t>
            </a:r>
            <a:r>
              <a:rPr sz="4400" spc="-80" dirty="0"/>
              <a:t> </a:t>
            </a:r>
            <a:r>
              <a:rPr sz="4400" dirty="0"/>
              <a:t>the</a:t>
            </a:r>
            <a:r>
              <a:rPr sz="4400" spc="-85" dirty="0"/>
              <a:t> </a:t>
            </a:r>
            <a:r>
              <a:rPr sz="4400" dirty="0"/>
              <a:t>end</a:t>
            </a:r>
            <a:r>
              <a:rPr sz="4400" spc="-75" dirty="0"/>
              <a:t> </a:t>
            </a:r>
            <a:r>
              <a:rPr sz="4400" dirty="0"/>
              <a:t>of</a:t>
            </a:r>
            <a:r>
              <a:rPr sz="4400" spc="-80" dirty="0"/>
              <a:t> </a:t>
            </a:r>
            <a:r>
              <a:rPr sz="4400" dirty="0"/>
              <a:t>Week</a:t>
            </a:r>
            <a:r>
              <a:rPr sz="4400" spc="-80" dirty="0"/>
              <a:t> </a:t>
            </a:r>
            <a:r>
              <a:rPr sz="4400" spc="-50" dirty="0"/>
              <a:t>2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" y="1219200"/>
            <a:ext cx="8518525" cy="42672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576" y="74676"/>
            <a:ext cx="8830056" cy="101193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Actual</a:t>
            </a:r>
            <a:r>
              <a:rPr sz="3600" spc="-25" dirty="0"/>
              <a:t> </a:t>
            </a:r>
            <a:r>
              <a:rPr sz="3600" dirty="0"/>
              <a:t>Cost</a:t>
            </a:r>
            <a:r>
              <a:rPr sz="3600" spc="-25" dirty="0"/>
              <a:t> </a:t>
            </a:r>
            <a:r>
              <a:rPr sz="3600" dirty="0"/>
              <a:t>of</a:t>
            </a:r>
            <a:r>
              <a:rPr sz="3600" spc="-20" dirty="0"/>
              <a:t> </a:t>
            </a:r>
            <a:r>
              <a:rPr sz="3600" dirty="0"/>
              <a:t>Work</a:t>
            </a:r>
            <a:r>
              <a:rPr sz="3600" spc="-25" dirty="0"/>
              <a:t> </a:t>
            </a:r>
            <a:r>
              <a:rPr sz="3600" dirty="0"/>
              <a:t>Performed</a:t>
            </a:r>
            <a:r>
              <a:rPr sz="3600" spc="-20" dirty="0"/>
              <a:t> </a:t>
            </a:r>
            <a:r>
              <a:rPr sz="3600" spc="-10" dirty="0"/>
              <a:t>(ACWP)</a:t>
            </a:r>
            <a:endParaRPr sz="360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" y="1066800"/>
            <a:ext cx="7848600" cy="4399026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056" y="94488"/>
            <a:ext cx="8455152" cy="90220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/>
              <a:t>Budgeted</a:t>
            </a:r>
            <a:r>
              <a:rPr sz="3200" spc="-40" dirty="0"/>
              <a:t> </a:t>
            </a:r>
            <a:r>
              <a:rPr sz="3200" dirty="0"/>
              <a:t>Cost</a:t>
            </a:r>
            <a:r>
              <a:rPr sz="3200" spc="-50" dirty="0"/>
              <a:t> </a:t>
            </a:r>
            <a:r>
              <a:rPr sz="3200" dirty="0"/>
              <a:t>of</a:t>
            </a:r>
            <a:r>
              <a:rPr sz="3200" spc="-30" dirty="0"/>
              <a:t> </a:t>
            </a:r>
            <a:r>
              <a:rPr sz="3200" dirty="0"/>
              <a:t>Work</a:t>
            </a:r>
            <a:r>
              <a:rPr sz="3200" spc="-35" dirty="0"/>
              <a:t> </a:t>
            </a:r>
            <a:r>
              <a:rPr sz="3200" dirty="0"/>
              <a:t>Performed</a:t>
            </a:r>
            <a:r>
              <a:rPr sz="3200" spc="-55" dirty="0"/>
              <a:t> </a:t>
            </a:r>
            <a:r>
              <a:rPr sz="3200" spc="-10" dirty="0"/>
              <a:t>(BCWP)</a:t>
            </a:r>
            <a:endParaRPr sz="320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400" y="1219200"/>
            <a:ext cx="8334375" cy="43434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5183124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Cost</a:t>
            </a:r>
            <a:r>
              <a:rPr spc="-140" dirty="0"/>
              <a:t> </a:t>
            </a:r>
            <a:r>
              <a:rPr dirty="0"/>
              <a:t>Variance</a:t>
            </a:r>
            <a:r>
              <a:rPr spc="-145" dirty="0"/>
              <a:t> </a:t>
            </a:r>
            <a:r>
              <a:rPr spc="-20" dirty="0"/>
              <a:t>(CV)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9600" y="1371600"/>
            <a:ext cx="7919974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6227064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Schedule</a:t>
            </a:r>
            <a:r>
              <a:rPr spc="-204" dirty="0"/>
              <a:t> </a:t>
            </a:r>
            <a:r>
              <a:rPr dirty="0"/>
              <a:t>Variance</a:t>
            </a:r>
            <a:r>
              <a:rPr spc="-180" dirty="0"/>
              <a:t> </a:t>
            </a:r>
            <a:r>
              <a:rPr spc="-20" dirty="0"/>
              <a:t>(SV)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990600" y="1524000"/>
            <a:ext cx="7086600" cy="3886200"/>
            <a:chOff x="990600" y="1524000"/>
            <a:chExt cx="7086600" cy="388620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19200" y="1600200"/>
              <a:ext cx="6858000" cy="38100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90600" y="1524000"/>
              <a:ext cx="7086600" cy="38862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7612380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7340" y="171653"/>
            <a:ext cx="8735060" cy="6892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dirty="0"/>
              <a:t>Cost</a:t>
            </a:r>
            <a:r>
              <a:rPr sz="4400" spc="-155" dirty="0"/>
              <a:t> </a:t>
            </a:r>
            <a:r>
              <a:rPr sz="4400" dirty="0"/>
              <a:t>Performance</a:t>
            </a:r>
            <a:r>
              <a:rPr sz="4400" spc="-125" dirty="0"/>
              <a:t> </a:t>
            </a:r>
            <a:r>
              <a:rPr sz="4400" dirty="0"/>
              <a:t>Index</a:t>
            </a:r>
            <a:r>
              <a:rPr sz="4400" spc="-145" dirty="0"/>
              <a:t> </a:t>
            </a:r>
            <a:r>
              <a:rPr sz="4400" spc="-20" dirty="0"/>
              <a:t>(CPI)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7340" y="1124458"/>
            <a:ext cx="7982584" cy="337883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460375" marR="454025" indent="-448309">
              <a:lnSpc>
                <a:spcPts val="3020"/>
              </a:lnSpc>
              <a:spcBef>
                <a:spcPts val="48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much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really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costs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earn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reported value:</a:t>
            </a:r>
            <a:endParaRPr sz="2800" dirty="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5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Performance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Index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Earned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Value/Actual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endParaRPr sz="2400" dirty="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8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CPI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BCWP/ACWP</a:t>
            </a:r>
            <a:endParaRPr sz="2400" dirty="0">
              <a:latin typeface="Arial"/>
              <a:cs typeface="Arial"/>
            </a:endParaRPr>
          </a:p>
          <a:p>
            <a:pPr marL="460375" indent="-447675">
              <a:lnSpc>
                <a:spcPts val="3190"/>
              </a:lnSpc>
              <a:spcBef>
                <a:spcPts val="65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ratio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indicates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performance:</a:t>
            </a:r>
            <a:endParaRPr sz="2800" dirty="0">
              <a:latin typeface="Arial"/>
              <a:cs typeface="Arial"/>
            </a:endParaRPr>
          </a:p>
          <a:p>
            <a:pPr marL="927100">
              <a:lnSpc>
                <a:spcPts val="3025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&lt;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1,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underachieving</a:t>
            </a:r>
            <a:endParaRPr sz="2800" dirty="0">
              <a:latin typeface="Arial"/>
              <a:cs typeface="Arial"/>
            </a:endParaRPr>
          </a:p>
          <a:p>
            <a:pPr marL="927100">
              <a:lnSpc>
                <a:spcPts val="3025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&gt;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1,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overachieving</a:t>
            </a:r>
            <a:endParaRPr sz="2800" dirty="0">
              <a:latin typeface="Arial"/>
              <a:cs typeface="Arial"/>
            </a:endParaRPr>
          </a:p>
          <a:p>
            <a:pPr marL="927100">
              <a:lnSpc>
                <a:spcPts val="3190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1,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8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plan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8657844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7340" y="171653"/>
            <a:ext cx="8735060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Schedule</a:t>
            </a:r>
            <a:r>
              <a:rPr sz="4000" spc="-200" dirty="0"/>
              <a:t> </a:t>
            </a:r>
            <a:r>
              <a:rPr sz="4000" dirty="0"/>
              <a:t>Performance</a:t>
            </a:r>
            <a:r>
              <a:rPr sz="4000" spc="-165" dirty="0"/>
              <a:t> </a:t>
            </a:r>
            <a:r>
              <a:rPr sz="4000" dirty="0"/>
              <a:t>Index</a:t>
            </a:r>
            <a:r>
              <a:rPr sz="4000" spc="-185" dirty="0"/>
              <a:t> </a:t>
            </a:r>
            <a:r>
              <a:rPr sz="4000" spc="-10" dirty="0"/>
              <a:t>(SPI)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7340" y="1124458"/>
            <a:ext cx="7893050" cy="370776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460375" marR="5080" indent="-448309">
              <a:lnSpc>
                <a:spcPts val="3020"/>
              </a:lnSpc>
              <a:spcBef>
                <a:spcPts val="48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much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originally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scheduled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has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been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accomplished:</a:t>
            </a:r>
            <a:endParaRPr sz="2800">
              <a:latin typeface="Arial"/>
              <a:cs typeface="Arial"/>
            </a:endParaRPr>
          </a:p>
          <a:p>
            <a:pPr marL="846455" marR="1778635" lvl="1" indent="-354330">
              <a:lnSpc>
                <a:spcPts val="2590"/>
              </a:lnSpc>
              <a:spcBef>
                <a:spcPts val="88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Performance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Index</a:t>
            </a:r>
            <a:r>
              <a:rPr sz="24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Earned Value/Planned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4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SPI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BCWP/BCWS</a:t>
            </a:r>
            <a:endParaRPr sz="2400">
              <a:latin typeface="Arial"/>
              <a:cs typeface="Arial"/>
            </a:endParaRPr>
          </a:p>
          <a:p>
            <a:pPr marL="460375" indent="-447675">
              <a:lnSpc>
                <a:spcPts val="3195"/>
              </a:lnSpc>
              <a:spcBef>
                <a:spcPts val="66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ratio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indicates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performance:</a:t>
            </a:r>
            <a:endParaRPr sz="2800">
              <a:latin typeface="Arial"/>
              <a:cs typeface="Arial"/>
            </a:endParaRPr>
          </a:p>
          <a:p>
            <a:pPr marL="927100">
              <a:lnSpc>
                <a:spcPts val="3025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&lt;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1,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underachieving</a:t>
            </a:r>
            <a:endParaRPr sz="2800">
              <a:latin typeface="Arial"/>
              <a:cs typeface="Arial"/>
            </a:endParaRPr>
          </a:p>
          <a:p>
            <a:pPr marL="927100">
              <a:lnSpc>
                <a:spcPts val="3025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&gt;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1,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overachieving</a:t>
            </a:r>
            <a:endParaRPr sz="2800">
              <a:latin typeface="Arial"/>
              <a:cs typeface="Arial"/>
            </a:endParaRPr>
          </a:p>
          <a:p>
            <a:pPr marL="927100">
              <a:lnSpc>
                <a:spcPts val="3190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1,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8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plan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056" y="94488"/>
            <a:ext cx="8410956" cy="90220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/>
              <a:t>Example</a:t>
            </a:r>
            <a:r>
              <a:rPr sz="3200" spc="-45" dirty="0"/>
              <a:t> </a:t>
            </a:r>
            <a:r>
              <a:rPr sz="3200" dirty="0"/>
              <a:t>Variances</a:t>
            </a:r>
            <a:r>
              <a:rPr sz="3200" spc="-35" dirty="0"/>
              <a:t> </a:t>
            </a:r>
            <a:r>
              <a:rPr sz="3200" dirty="0"/>
              <a:t>&amp;</a:t>
            </a:r>
            <a:r>
              <a:rPr sz="3200" spc="-25" dirty="0"/>
              <a:t> </a:t>
            </a:r>
            <a:r>
              <a:rPr sz="3200" dirty="0"/>
              <a:t>Indices</a:t>
            </a:r>
            <a:r>
              <a:rPr sz="3200" spc="-35" dirty="0"/>
              <a:t> </a:t>
            </a:r>
            <a:r>
              <a:rPr sz="3200" dirty="0"/>
              <a:t>as</a:t>
            </a:r>
            <a:r>
              <a:rPr sz="3200" spc="-35" dirty="0"/>
              <a:t> </a:t>
            </a:r>
            <a:r>
              <a:rPr sz="3200" dirty="0"/>
              <a:t>of</a:t>
            </a:r>
            <a:r>
              <a:rPr sz="3200" spc="-30" dirty="0"/>
              <a:t> </a:t>
            </a:r>
            <a:r>
              <a:rPr sz="3200" dirty="0"/>
              <a:t>Week</a:t>
            </a:r>
            <a:r>
              <a:rPr sz="3200" spc="-20" dirty="0"/>
              <a:t> </a:t>
            </a:r>
            <a:r>
              <a:rPr sz="3200" spc="-50" dirty="0"/>
              <a:t>2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307340" y="1036750"/>
            <a:ext cx="8604250" cy="3834129"/>
          </a:xfrm>
          <a:prstGeom prst="rect">
            <a:avLst/>
          </a:prstGeom>
        </p:spPr>
        <p:txBody>
          <a:bodyPr vert="horz" wrap="square" lIns="0" tIns="99695" rIns="0" bIns="0" rtlCol="0">
            <a:spAutoFit/>
          </a:bodyPr>
          <a:lstStyle/>
          <a:p>
            <a:pPr marL="460375" indent="-447675">
              <a:lnSpc>
                <a:spcPct val="100000"/>
              </a:lnSpc>
              <a:spcBef>
                <a:spcPts val="78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Variance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(CV)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BCWP-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ACWP</a:t>
            </a:r>
            <a:endParaRPr sz="28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9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$3,900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$4,000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sz="2400" spc="-20" dirty="0">
                <a:solidFill>
                  <a:srgbClr val="FF0000"/>
                </a:solidFill>
                <a:latin typeface="Arial"/>
                <a:cs typeface="Arial"/>
              </a:rPr>
              <a:t>$100</a:t>
            </a:r>
            <a:endParaRPr sz="2400">
              <a:latin typeface="Arial"/>
              <a:cs typeface="Arial"/>
            </a:endParaRPr>
          </a:p>
          <a:p>
            <a:pPr marL="459740" indent="-447040">
              <a:lnSpc>
                <a:spcPct val="100000"/>
              </a:lnSpc>
              <a:spcBef>
                <a:spcPts val="660"/>
              </a:spcBef>
              <a:buClr>
                <a:srgbClr val="C00000"/>
              </a:buClr>
              <a:buFont typeface="Wingdings"/>
              <a:buChar char=""/>
              <a:tabLst>
                <a:tab pos="459740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Variance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(SV)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BCWP-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BCWS</a:t>
            </a:r>
            <a:endParaRPr sz="28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9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$3,900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$4,650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sz="2400" spc="-20" dirty="0">
                <a:solidFill>
                  <a:srgbClr val="FF0000"/>
                </a:solidFill>
                <a:latin typeface="Arial"/>
                <a:cs typeface="Arial"/>
              </a:rPr>
              <a:t>$750</a:t>
            </a:r>
            <a:endParaRPr sz="24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65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Performance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Index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(CPI)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BCWP/ACWP</a:t>
            </a:r>
            <a:endParaRPr sz="28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9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$3,900/$4,000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97.5%</a:t>
            </a:r>
            <a:endParaRPr sz="24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66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Performance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Index</a:t>
            </a:r>
            <a:r>
              <a:rPr sz="28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(SPI)</a:t>
            </a:r>
            <a:r>
              <a:rPr sz="28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8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BCWP/BCWS</a:t>
            </a:r>
            <a:endParaRPr sz="28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9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$3,800/$4,650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83.87%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20"/>
            <a:ext cx="4767072" cy="13411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Budget</a:t>
            </a:r>
            <a:r>
              <a:rPr spc="-160" dirty="0"/>
              <a:t> </a:t>
            </a:r>
            <a:r>
              <a:rPr spc="-10" dirty="0"/>
              <a:t>Types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176527"/>
            <a:ext cx="228600" cy="23926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1627632"/>
            <a:ext cx="164592" cy="16002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953767"/>
            <a:ext cx="228600" cy="239267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404872"/>
            <a:ext cx="164592" cy="16002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55191" y="2744723"/>
            <a:ext cx="140208" cy="13411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075432"/>
            <a:ext cx="164592" cy="160020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55191" y="3415284"/>
            <a:ext cx="140208" cy="134112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706367"/>
            <a:ext cx="228600" cy="23926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157471"/>
            <a:ext cx="164592" cy="16001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4483608"/>
            <a:ext cx="228600" cy="23926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934711"/>
            <a:ext cx="164592" cy="16001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5260847"/>
            <a:ext cx="228600" cy="239268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5711952"/>
            <a:ext cx="164592" cy="160019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755395" y="1049782"/>
            <a:ext cx="7631430" cy="4888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Short</a:t>
            </a:r>
            <a:r>
              <a:rPr sz="27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Term</a:t>
            </a:r>
            <a:r>
              <a:rPr sz="27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27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Long</a:t>
            </a:r>
            <a:r>
              <a:rPr sz="27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-20" dirty="0">
                <a:solidFill>
                  <a:srgbClr val="FFFFFF"/>
                </a:solidFill>
                <a:latin typeface="Arial"/>
                <a:cs typeface="Arial"/>
              </a:rPr>
              <a:t>Term</a:t>
            </a:r>
            <a:endParaRPr sz="2700" dirty="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According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needs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purpose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Fixed</a:t>
            </a:r>
            <a:r>
              <a:rPr sz="27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versus</a:t>
            </a:r>
            <a:r>
              <a:rPr sz="27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Rolling</a:t>
            </a:r>
            <a:endParaRPr sz="2700" dirty="0">
              <a:latin typeface="Arial"/>
              <a:cs typeface="Arial"/>
            </a:endParaRPr>
          </a:p>
          <a:p>
            <a:pPr marR="2614930" algn="r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Fixed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covers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specific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frame</a:t>
            </a:r>
            <a:endParaRPr sz="2400" dirty="0">
              <a:latin typeface="Arial"/>
              <a:cs typeface="Arial"/>
            </a:endParaRPr>
          </a:p>
          <a:p>
            <a:pPr marR="2648585" algn="r">
              <a:lnSpc>
                <a:spcPts val="2400"/>
              </a:lnSpc>
              <a:spcBef>
                <a:spcPts val="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fiscal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year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(Jan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Dec),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example</a:t>
            </a:r>
            <a:endParaRPr sz="2000" dirty="0">
              <a:latin typeface="Arial"/>
              <a:cs typeface="Arial"/>
            </a:endParaRPr>
          </a:p>
          <a:p>
            <a:pPr marL="398145">
              <a:lnSpc>
                <a:spcPts val="28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Rolling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covers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specific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period</a:t>
            </a:r>
            <a:endParaRPr sz="2400" dirty="0">
              <a:latin typeface="Arial"/>
              <a:cs typeface="Arial"/>
            </a:endParaRPr>
          </a:p>
          <a:p>
            <a:pPr marL="773430">
              <a:lnSpc>
                <a:spcPts val="2400"/>
              </a:lnSpc>
              <a:spcBef>
                <a:spcPts val="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12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months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today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Incremental</a:t>
            </a:r>
            <a:endParaRPr sz="2700" dirty="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Includes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history,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experience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expectations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Zero-</a:t>
            </a:r>
            <a:r>
              <a:rPr sz="2700" spc="-20" dirty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endParaRPr sz="2700" dirty="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New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budgets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start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were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1st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Kaizen</a:t>
            </a:r>
            <a:endParaRPr sz="2700" dirty="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Incorporate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continuous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improvement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reduction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5294376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Plotting</a:t>
            </a:r>
            <a:r>
              <a:rPr spc="-100" dirty="0"/>
              <a:t> </a:t>
            </a:r>
            <a:r>
              <a:rPr dirty="0"/>
              <a:t>CPI</a:t>
            </a:r>
            <a:r>
              <a:rPr spc="-85" dirty="0"/>
              <a:t> </a:t>
            </a:r>
            <a:r>
              <a:rPr dirty="0"/>
              <a:t>and</a:t>
            </a:r>
            <a:r>
              <a:rPr spc="-85" dirty="0"/>
              <a:t> </a:t>
            </a:r>
            <a:r>
              <a:rPr spc="-25" dirty="0"/>
              <a:t>SPI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2000" y="1219200"/>
            <a:ext cx="7897749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6758940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Plotting</a:t>
            </a:r>
            <a:r>
              <a:rPr spc="-80" dirty="0"/>
              <a:t> </a:t>
            </a:r>
            <a:r>
              <a:rPr dirty="0"/>
              <a:t>CPI</a:t>
            </a:r>
            <a:r>
              <a:rPr spc="-65" dirty="0"/>
              <a:t> </a:t>
            </a:r>
            <a:r>
              <a:rPr dirty="0"/>
              <a:t>and</a:t>
            </a:r>
            <a:r>
              <a:rPr spc="-65" dirty="0"/>
              <a:t> </a:t>
            </a:r>
            <a:r>
              <a:rPr dirty="0"/>
              <a:t>SPI</a:t>
            </a:r>
            <a:r>
              <a:rPr spc="-60" dirty="0"/>
              <a:t> </a:t>
            </a:r>
            <a:r>
              <a:rPr spc="-10" dirty="0"/>
              <a:t>Trend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9600" y="1295400"/>
            <a:ext cx="7827899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056" y="94488"/>
            <a:ext cx="8298180" cy="90220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/>
              <a:t>Using</a:t>
            </a:r>
            <a:r>
              <a:rPr sz="3200" spc="-40" dirty="0"/>
              <a:t> </a:t>
            </a:r>
            <a:r>
              <a:rPr sz="3200" dirty="0"/>
              <a:t>EVM</a:t>
            </a:r>
            <a:r>
              <a:rPr sz="3200" spc="-25" dirty="0"/>
              <a:t> </a:t>
            </a:r>
            <a:r>
              <a:rPr sz="3200" dirty="0"/>
              <a:t>for</a:t>
            </a:r>
            <a:r>
              <a:rPr sz="3200" spc="-25" dirty="0"/>
              <a:t> </a:t>
            </a:r>
            <a:r>
              <a:rPr sz="3200" dirty="0"/>
              <a:t>Cost</a:t>
            </a:r>
            <a:r>
              <a:rPr sz="3200" spc="-30" dirty="0"/>
              <a:t> </a:t>
            </a:r>
            <a:r>
              <a:rPr sz="3200" dirty="0"/>
              <a:t>&amp;</a:t>
            </a:r>
            <a:r>
              <a:rPr sz="3200" spc="-20" dirty="0"/>
              <a:t> </a:t>
            </a:r>
            <a:r>
              <a:rPr sz="3200" dirty="0"/>
              <a:t>Schedule</a:t>
            </a:r>
            <a:r>
              <a:rPr sz="3200" spc="-40" dirty="0"/>
              <a:t> </a:t>
            </a:r>
            <a:r>
              <a:rPr sz="3200" spc="-10" dirty="0"/>
              <a:t>Forecasts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307340" y="1124458"/>
            <a:ext cx="8478520" cy="453136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460375" marR="5080" indent="-448309">
              <a:lnSpc>
                <a:spcPts val="3020"/>
              </a:lnSpc>
              <a:spcBef>
                <a:spcPts val="48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Can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statistically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forecast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final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(aka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Estimate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at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Completion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(EAC))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after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~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20%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schedule completed?</a:t>
            </a:r>
            <a:endParaRPr sz="28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5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IEAC</a:t>
            </a:r>
            <a:r>
              <a:rPr sz="24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ACWP+(BAC-BCWP)/CPI</a:t>
            </a:r>
            <a:endParaRPr sz="2400">
              <a:latin typeface="Arial"/>
              <a:cs typeface="Arial"/>
            </a:endParaRPr>
          </a:p>
          <a:p>
            <a:pPr marL="847725">
              <a:lnSpc>
                <a:spcPct val="100000"/>
              </a:lnSpc>
              <a:spcBef>
                <a:spcPts val="484"/>
              </a:spcBef>
              <a:tabLst>
                <a:tab pos="1221105" algn="l"/>
              </a:tabLst>
            </a:pPr>
            <a:r>
              <a:rPr sz="1500" spc="-5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r>
              <a:rPr sz="1500" dirty="0">
                <a:solidFill>
                  <a:srgbClr val="C00000"/>
                </a:solidFill>
                <a:latin typeface="Times New Roman"/>
                <a:cs typeface="Times New Roman"/>
              </a:rPr>
              <a:t>	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$10,256</a:t>
            </a:r>
            <a:endParaRPr sz="20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75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VAC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BAC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IEAC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$10,000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$10,256</a:t>
            </a:r>
            <a:endParaRPr sz="2400">
              <a:latin typeface="Arial"/>
              <a:cs typeface="Arial"/>
            </a:endParaRPr>
          </a:p>
          <a:p>
            <a:pPr marL="847725">
              <a:lnSpc>
                <a:spcPct val="100000"/>
              </a:lnSpc>
              <a:spcBef>
                <a:spcPts val="484"/>
              </a:spcBef>
              <a:tabLst>
                <a:tab pos="1221105" algn="l"/>
              </a:tabLst>
            </a:pPr>
            <a:r>
              <a:rPr sz="1500" spc="-5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r>
              <a:rPr sz="1500" dirty="0">
                <a:solidFill>
                  <a:srgbClr val="C00000"/>
                </a:solidFill>
                <a:latin typeface="Times New Roman"/>
                <a:cs typeface="Times New Roman"/>
              </a:rPr>
              <a:t>	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-$256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($256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over)</a:t>
            </a:r>
            <a:endParaRPr sz="20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57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ISAC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Duration/SPI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weeks/.8387</a:t>
            </a:r>
            <a:endParaRPr sz="2400">
              <a:latin typeface="Arial"/>
              <a:cs typeface="Arial"/>
            </a:endParaRPr>
          </a:p>
          <a:p>
            <a:pPr marL="847725">
              <a:lnSpc>
                <a:spcPct val="100000"/>
              </a:lnSpc>
              <a:spcBef>
                <a:spcPts val="484"/>
              </a:spcBef>
              <a:tabLst>
                <a:tab pos="1221105" algn="l"/>
              </a:tabLst>
            </a:pPr>
            <a:r>
              <a:rPr sz="1500" spc="-50" dirty="0">
                <a:solidFill>
                  <a:srgbClr val="C00000"/>
                </a:solidFill>
                <a:latin typeface="Wingdings"/>
                <a:cs typeface="Wingdings"/>
              </a:rPr>
              <a:t></a:t>
            </a:r>
            <a:r>
              <a:rPr sz="1500" dirty="0">
                <a:solidFill>
                  <a:srgbClr val="C00000"/>
                </a:solidFill>
                <a:latin typeface="Times New Roman"/>
                <a:cs typeface="Times New Roman"/>
              </a:rPr>
              <a:t>	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=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4.77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weeks</a:t>
            </a:r>
            <a:endParaRPr sz="2000">
              <a:latin typeface="Arial"/>
              <a:cs typeface="Arial"/>
            </a:endParaRPr>
          </a:p>
          <a:p>
            <a:pPr marL="460375" marR="534035" indent="-448309">
              <a:lnSpc>
                <a:spcPts val="3030"/>
              </a:lnSpc>
              <a:spcBef>
                <a:spcPts val="103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take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4.77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weeks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8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$10,256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complete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current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productivity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continues.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5463540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Forecast</a:t>
            </a:r>
            <a:r>
              <a:rPr spc="-135" dirty="0"/>
              <a:t> </a:t>
            </a:r>
            <a:r>
              <a:rPr dirty="0"/>
              <a:t>using</a:t>
            </a:r>
            <a:r>
              <a:rPr spc="-155" dirty="0"/>
              <a:t> </a:t>
            </a:r>
            <a:r>
              <a:rPr spc="-20" dirty="0"/>
              <a:t>IEAC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" y="1219136"/>
            <a:ext cx="8229600" cy="4545076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6199632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Earned</a:t>
            </a:r>
            <a:r>
              <a:rPr spc="-85" dirty="0"/>
              <a:t> </a:t>
            </a:r>
            <a:r>
              <a:rPr dirty="0"/>
              <a:t>Value</a:t>
            </a:r>
            <a:r>
              <a:rPr spc="-90" dirty="0"/>
              <a:t> </a:t>
            </a:r>
            <a:r>
              <a:rPr spc="-10" dirty="0"/>
              <a:t>Strengths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307340" y="1036065"/>
            <a:ext cx="8698610" cy="5000984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460375" marR="885190" indent="-448309">
              <a:lnSpc>
                <a:spcPts val="2590"/>
              </a:lnSpc>
              <a:spcBef>
                <a:spcPts val="42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/>
              <a:t>Objective</a:t>
            </a:r>
            <a:r>
              <a:rPr sz="2800" spc="-70" dirty="0"/>
              <a:t> </a:t>
            </a:r>
            <a:r>
              <a:rPr sz="2800" dirty="0"/>
              <a:t>status</a:t>
            </a:r>
            <a:r>
              <a:rPr sz="2800" spc="-90" dirty="0"/>
              <a:t> </a:t>
            </a:r>
            <a:r>
              <a:rPr sz="2800" dirty="0"/>
              <a:t>information.</a:t>
            </a:r>
            <a:r>
              <a:rPr sz="2800" spc="-65" dirty="0"/>
              <a:t> </a:t>
            </a:r>
            <a:r>
              <a:rPr sz="2800" dirty="0"/>
              <a:t>(where</a:t>
            </a:r>
            <a:r>
              <a:rPr sz="2800" spc="-60" dirty="0"/>
              <a:t> </a:t>
            </a:r>
            <a:r>
              <a:rPr sz="2800" dirty="0"/>
              <a:t>you</a:t>
            </a:r>
            <a:r>
              <a:rPr sz="2800" spc="-70" dirty="0"/>
              <a:t> </a:t>
            </a:r>
            <a:r>
              <a:rPr sz="2800" dirty="0"/>
              <a:t>are</a:t>
            </a:r>
            <a:r>
              <a:rPr sz="2800" spc="-65" dirty="0"/>
              <a:t> </a:t>
            </a:r>
            <a:r>
              <a:rPr sz="2800" dirty="0"/>
              <a:t>in</a:t>
            </a:r>
            <a:r>
              <a:rPr sz="2800" spc="-70" dirty="0"/>
              <a:t> </a:t>
            </a:r>
            <a:r>
              <a:rPr sz="2800" spc="-25" dirty="0"/>
              <a:t>the </a:t>
            </a:r>
            <a:r>
              <a:rPr sz="2800" spc="-10" dirty="0"/>
              <a:t>project?)</a:t>
            </a:r>
          </a:p>
          <a:p>
            <a:pPr marL="460375" marR="634365" indent="-448309">
              <a:lnSpc>
                <a:spcPts val="2600"/>
              </a:lnSpc>
              <a:spcBef>
                <a:spcPts val="86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/>
              <a:t>Access</a:t>
            </a:r>
            <a:r>
              <a:rPr sz="2800" spc="-45" dirty="0"/>
              <a:t> </a:t>
            </a:r>
            <a:r>
              <a:rPr sz="2800" dirty="0"/>
              <a:t>to</a:t>
            </a:r>
            <a:r>
              <a:rPr sz="2800" spc="-50" dirty="0"/>
              <a:t> </a:t>
            </a:r>
            <a:r>
              <a:rPr sz="2800" dirty="0"/>
              <a:t>cost</a:t>
            </a:r>
            <a:r>
              <a:rPr sz="2800" spc="-40" dirty="0"/>
              <a:t> </a:t>
            </a:r>
            <a:r>
              <a:rPr sz="2800" dirty="0"/>
              <a:t>data.</a:t>
            </a:r>
            <a:r>
              <a:rPr sz="2800" spc="-40" dirty="0"/>
              <a:t> </a:t>
            </a:r>
            <a:r>
              <a:rPr sz="2800" dirty="0"/>
              <a:t>(Are</a:t>
            </a:r>
            <a:r>
              <a:rPr sz="2800" spc="-40" dirty="0"/>
              <a:t> </a:t>
            </a:r>
            <a:r>
              <a:rPr sz="2800" dirty="0"/>
              <a:t>you</a:t>
            </a:r>
            <a:r>
              <a:rPr sz="2800" spc="-40" dirty="0"/>
              <a:t> </a:t>
            </a:r>
            <a:r>
              <a:rPr sz="2800" dirty="0"/>
              <a:t>getting</a:t>
            </a:r>
            <a:r>
              <a:rPr sz="2800" spc="-40" dirty="0"/>
              <a:t> </a:t>
            </a:r>
            <a:r>
              <a:rPr sz="2800" dirty="0"/>
              <a:t>“Value</a:t>
            </a:r>
            <a:r>
              <a:rPr sz="2800" spc="-25" dirty="0"/>
              <a:t> </a:t>
            </a:r>
            <a:r>
              <a:rPr sz="2800" dirty="0"/>
              <a:t>for</a:t>
            </a:r>
            <a:r>
              <a:rPr sz="2800" spc="-55" dirty="0"/>
              <a:t> </a:t>
            </a:r>
            <a:r>
              <a:rPr sz="2800" spc="-20" dirty="0"/>
              <a:t>your </a:t>
            </a:r>
            <a:r>
              <a:rPr sz="2800" spc="-10" dirty="0"/>
              <a:t>Money?”)</a:t>
            </a:r>
          </a:p>
          <a:p>
            <a:pPr marL="460375" marR="55244" indent="-448309">
              <a:lnSpc>
                <a:spcPts val="2590"/>
              </a:lnSpc>
              <a:spcBef>
                <a:spcPts val="86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/>
              <a:t>The</a:t>
            </a:r>
            <a:r>
              <a:rPr sz="2800" spc="-70" dirty="0"/>
              <a:t> </a:t>
            </a:r>
            <a:r>
              <a:rPr sz="2800" dirty="0"/>
              <a:t>ability</a:t>
            </a:r>
            <a:r>
              <a:rPr sz="2800" spc="-35" dirty="0"/>
              <a:t> </a:t>
            </a:r>
            <a:r>
              <a:rPr sz="2800" dirty="0"/>
              <a:t>to</a:t>
            </a:r>
            <a:r>
              <a:rPr sz="2800" spc="-55" dirty="0"/>
              <a:t> </a:t>
            </a:r>
            <a:r>
              <a:rPr sz="2800" dirty="0"/>
              <a:t>identify</a:t>
            </a:r>
            <a:r>
              <a:rPr sz="2800" spc="-50" dirty="0"/>
              <a:t> </a:t>
            </a:r>
            <a:r>
              <a:rPr sz="2800" dirty="0"/>
              <a:t>new</a:t>
            </a:r>
            <a:r>
              <a:rPr sz="2800" spc="-60" dirty="0"/>
              <a:t> </a:t>
            </a:r>
            <a:r>
              <a:rPr sz="2800" dirty="0"/>
              <a:t>problems</a:t>
            </a:r>
            <a:r>
              <a:rPr sz="2800" spc="-45" dirty="0"/>
              <a:t> </a:t>
            </a:r>
            <a:r>
              <a:rPr sz="2800" dirty="0"/>
              <a:t>and</a:t>
            </a:r>
            <a:r>
              <a:rPr sz="2800" spc="-50" dirty="0"/>
              <a:t> </a:t>
            </a:r>
            <a:r>
              <a:rPr sz="2800" dirty="0"/>
              <a:t>trace</a:t>
            </a:r>
            <a:r>
              <a:rPr sz="2800" spc="-70" dirty="0"/>
              <a:t> </a:t>
            </a:r>
            <a:r>
              <a:rPr sz="2800" dirty="0"/>
              <a:t>the</a:t>
            </a:r>
            <a:r>
              <a:rPr sz="2800" spc="-65" dirty="0"/>
              <a:t> </a:t>
            </a:r>
            <a:r>
              <a:rPr sz="2800" spc="-10" dirty="0"/>
              <a:t>source </a:t>
            </a:r>
            <a:r>
              <a:rPr sz="2800" dirty="0"/>
              <a:t>of</a:t>
            </a:r>
            <a:r>
              <a:rPr sz="2800" spc="-35" dirty="0"/>
              <a:t> </a:t>
            </a:r>
            <a:r>
              <a:rPr sz="2800" dirty="0"/>
              <a:t>them.</a:t>
            </a:r>
            <a:r>
              <a:rPr sz="2800" spc="-50" dirty="0"/>
              <a:t> </a:t>
            </a:r>
            <a:r>
              <a:rPr sz="2800" dirty="0"/>
              <a:t>(Where</a:t>
            </a:r>
            <a:r>
              <a:rPr sz="2800" spc="-30" dirty="0"/>
              <a:t> </a:t>
            </a:r>
            <a:r>
              <a:rPr sz="2800" dirty="0"/>
              <a:t>it</a:t>
            </a:r>
            <a:r>
              <a:rPr sz="2800" spc="-35" dirty="0"/>
              <a:t> </a:t>
            </a:r>
            <a:r>
              <a:rPr sz="2800" dirty="0"/>
              <a:t>is</a:t>
            </a:r>
            <a:r>
              <a:rPr sz="2800" spc="-35" dirty="0"/>
              <a:t> </a:t>
            </a:r>
            <a:r>
              <a:rPr sz="2800" dirty="0"/>
              <a:t>going</a:t>
            </a:r>
            <a:r>
              <a:rPr sz="2800" spc="-15" dirty="0"/>
              <a:t> </a:t>
            </a:r>
            <a:r>
              <a:rPr sz="2800" dirty="0"/>
              <a:t>right</a:t>
            </a:r>
            <a:r>
              <a:rPr sz="2800" spc="-40" dirty="0"/>
              <a:t> </a:t>
            </a:r>
            <a:r>
              <a:rPr sz="2800" dirty="0"/>
              <a:t>and</a:t>
            </a:r>
            <a:r>
              <a:rPr sz="2800" spc="-30" dirty="0"/>
              <a:t> </a:t>
            </a:r>
            <a:r>
              <a:rPr sz="2800" dirty="0"/>
              <a:t>where</a:t>
            </a:r>
            <a:r>
              <a:rPr sz="2800" spc="-25" dirty="0"/>
              <a:t> </a:t>
            </a:r>
            <a:r>
              <a:rPr sz="2800" dirty="0"/>
              <a:t>it</a:t>
            </a:r>
            <a:r>
              <a:rPr sz="2800" spc="-40" dirty="0"/>
              <a:t> </a:t>
            </a:r>
            <a:r>
              <a:rPr sz="2800" dirty="0"/>
              <a:t>is</a:t>
            </a:r>
            <a:r>
              <a:rPr sz="2800" spc="-35" dirty="0"/>
              <a:t> </a:t>
            </a:r>
            <a:r>
              <a:rPr sz="2800" spc="-10" dirty="0"/>
              <a:t>going wrong?)</a:t>
            </a:r>
          </a:p>
          <a:p>
            <a:pPr marL="460375" indent="-447675">
              <a:lnSpc>
                <a:spcPts val="2735"/>
              </a:lnSpc>
              <a:spcBef>
                <a:spcPts val="54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/>
              <a:t>An</a:t>
            </a:r>
            <a:r>
              <a:rPr sz="2800" spc="-55" dirty="0"/>
              <a:t> </a:t>
            </a:r>
            <a:r>
              <a:rPr sz="2800" dirty="0"/>
              <a:t>ability</a:t>
            </a:r>
            <a:r>
              <a:rPr sz="2800" spc="-15" dirty="0"/>
              <a:t> </a:t>
            </a:r>
            <a:r>
              <a:rPr sz="2800" dirty="0"/>
              <a:t>to</a:t>
            </a:r>
            <a:r>
              <a:rPr sz="2800" spc="-50" dirty="0"/>
              <a:t> </a:t>
            </a:r>
            <a:r>
              <a:rPr sz="2800" dirty="0"/>
              <a:t>accurately</a:t>
            </a:r>
            <a:r>
              <a:rPr sz="2800" spc="-40" dirty="0"/>
              <a:t> </a:t>
            </a:r>
            <a:r>
              <a:rPr sz="2800" dirty="0"/>
              <a:t>predict</a:t>
            </a:r>
            <a:r>
              <a:rPr sz="2800" spc="-35" dirty="0"/>
              <a:t> </a:t>
            </a:r>
            <a:r>
              <a:rPr sz="2800" dirty="0"/>
              <a:t>project</a:t>
            </a:r>
            <a:r>
              <a:rPr sz="2800" spc="-40" dirty="0"/>
              <a:t> </a:t>
            </a:r>
            <a:r>
              <a:rPr sz="2800" dirty="0"/>
              <a:t>cost</a:t>
            </a:r>
            <a:r>
              <a:rPr sz="2800" spc="-40" dirty="0"/>
              <a:t> </a:t>
            </a:r>
            <a:r>
              <a:rPr sz="2800" dirty="0"/>
              <a:t>and</a:t>
            </a:r>
            <a:r>
              <a:rPr sz="2800" spc="-50" dirty="0"/>
              <a:t> </a:t>
            </a:r>
            <a:r>
              <a:rPr sz="2800" spc="-10" dirty="0"/>
              <a:t>schedule.</a:t>
            </a:r>
          </a:p>
          <a:p>
            <a:pPr marL="460375">
              <a:lnSpc>
                <a:spcPts val="2735"/>
              </a:lnSpc>
            </a:pPr>
            <a:r>
              <a:rPr sz="2800" dirty="0"/>
              <a:t>(Should</a:t>
            </a:r>
            <a:r>
              <a:rPr sz="2800" spc="-65" dirty="0"/>
              <a:t> </a:t>
            </a:r>
            <a:r>
              <a:rPr sz="2800" dirty="0"/>
              <a:t>you</a:t>
            </a:r>
            <a:r>
              <a:rPr sz="2800" spc="-80" dirty="0"/>
              <a:t> </a:t>
            </a:r>
            <a:r>
              <a:rPr sz="2800" dirty="0"/>
              <a:t>continue</a:t>
            </a:r>
            <a:r>
              <a:rPr sz="2800" spc="-70" dirty="0"/>
              <a:t> </a:t>
            </a:r>
            <a:r>
              <a:rPr sz="2800" dirty="0"/>
              <a:t>or</a:t>
            </a:r>
            <a:r>
              <a:rPr sz="2800" spc="-80" dirty="0"/>
              <a:t> </a:t>
            </a:r>
            <a:r>
              <a:rPr sz="2800" dirty="0"/>
              <a:t>terminate</a:t>
            </a:r>
            <a:r>
              <a:rPr sz="2800" spc="-85" dirty="0"/>
              <a:t> </a:t>
            </a:r>
            <a:r>
              <a:rPr sz="2800" dirty="0"/>
              <a:t>the</a:t>
            </a:r>
            <a:r>
              <a:rPr sz="2800" spc="-80" dirty="0"/>
              <a:t> </a:t>
            </a:r>
            <a:r>
              <a:rPr sz="2800" spc="-10" dirty="0"/>
              <a:t>project?)</a:t>
            </a:r>
          </a:p>
          <a:p>
            <a:pPr marL="460375" marR="440055" indent="-448309">
              <a:lnSpc>
                <a:spcPct val="90100"/>
              </a:lnSpc>
              <a:spcBef>
                <a:spcPts val="86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800" dirty="0"/>
              <a:t>A</a:t>
            </a:r>
            <a:r>
              <a:rPr sz="2800" spc="-85" dirty="0"/>
              <a:t> </a:t>
            </a:r>
            <a:r>
              <a:rPr sz="2800" dirty="0"/>
              <a:t>more</a:t>
            </a:r>
            <a:r>
              <a:rPr sz="2800" spc="-90" dirty="0"/>
              <a:t> </a:t>
            </a:r>
            <a:r>
              <a:rPr sz="2800" dirty="0"/>
              <a:t>disciplined</a:t>
            </a:r>
            <a:r>
              <a:rPr sz="2800" spc="-30" dirty="0"/>
              <a:t> </a:t>
            </a:r>
            <a:r>
              <a:rPr sz="2800" dirty="0"/>
              <a:t>approach</a:t>
            </a:r>
            <a:r>
              <a:rPr sz="2800" spc="-70" dirty="0"/>
              <a:t> </a:t>
            </a:r>
            <a:r>
              <a:rPr sz="2800" dirty="0"/>
              <a:t>to</a:t>
            </a:r>
            <a:r>
              <a:rPr sz="2800" spc="-85" dirty="0"/>
              <a:t> </a:t>
            </a:r>
            <a:r>
              <a:rPr sz="2800" dirty="0"/>
              <a:t>the</a:t>
            </a:r>
            <a:r>
              <a:rPr sz="2800" spc="-80" dirty="0"/>
              <a:t> </a:t>
            </a:r>
            <a:r>
              <a:rPr sz="2800" dirty="0"/>
              <a:t>measurement</a:t>
            </a:r>
            <a:r>
              <a:rPr sz="2800" spc="-75" dirty="0"/>
              <a:t> </a:t>
            </a:r>
            <a:r>
              <a:rPr sz="2800" spc="-25" dirty="0"/>
              <a:t>and </a:t>
            </a:r>
            <a:r>
              <a:rPr sz="2800" dirty="0"/>
              <a:t>achievement</a:t>
            </a:r>
            <a:r>
              <a:rPr sz="2800" spc="-85" dirty="0"/>
              <a:t> </a:t>
            </a:r>
            <a:r>
              <a:rPr sz="2800" dirty="0"/>
              <a:t>of</a:t>
            </a:r>
            <a:r>
              <a:rPr sz="2800" spc="-105" dirty="0"/>
              <a:t> </a:t>
            </a:r>
            <a:r>
              <a:rPr sz="2800" dirty="0"/>
              <a:t>milestones.</a:t>
            </a:r>
            <a:r>
              <a:rPr sz="2800" spc="-105" dirty="0"/>
              <a:t> </a:t>
            </a:r>
            <a:r>
              <a:rPr sz="2800" dirty="0"/>
              <a:t>(Greater</a:t>
            </a:r>
            <a:r>
              <a:rPr sz="2800" spc="-120" dirty="0"/>
              <a:t> </a:t>
            </a:r>
            <a:r>
              <a:rPr sz="2800" dirty="0"/>
              <a:t>confidence</a:t>
            </a:r>
            <a:r>
              <a:rPr sz="2800" spc="-90" dirty="0"/>
              <a:t> </a:t>
            </a:r>
            <a:r>
              <a:rPr sz="2800" spc="-20" dirty="0"/>
              <a:t>that </a:t>
            </a:r>
            <a:r>
              <a:rPr sz="2800" dirty="0"/>
              <a:t>milestones</a:t>
            </a:r>
            <a:r>
              <a:rPr sz="2800" spc="-85" dirty="0"/>
              <a:t> </a:t>
            </a:r>
            <a:r>
              <a:rPr sz="2800" dirty="0"/>
              <a:t>have</a:t>
            </a:r>
            <a:r>
              <a:rPr sz="2800" spc="-80" dirty="0"/>
              <a:t> </a:t>
            </a:r>
            <a:r>
              <a:rPr sz="2800" dirty="0"/>
              <a:t>been</a:t>
            </a:r>
            <a:r>
              <a:rPr sz="2800" spc="-75" dirty="0"/>
              <a:t> </a:t>
            </a:r>
            <a:r>
              <a:rPr sz="2800" spc="-10" dirty="0"/>
              <a:t>achieved.)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6963156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Earned</a:t>
            </a:r>
            <a:r>
              <a:rPr spc="-114" dirty="0"/>
              <a:t> </a:t>
            </a:r>
            <a:r>
              <a:rPr dirty="0"/>
              <a:t>Value</a:t>
            </a:r>
            <a:r>
              <a:rPr spc="-120" dirty="0"/>
              <a:t> </a:t>
            </a:r>
            <a:r>
              <a:rPr dirty="0"/>
              <a:t>Strengths</a:t>
            </a:r>
            <a:r>
              <a:rPr spc="-114" dirty="0"/>
              <a:t> </a:t>
            </a:r>
            <a:r>
              <a:rPr spc="-25" dirty="0"/>
              <a:t>(2)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7340" y="1132078"/>
            <a:ext cx="8169275" cy="459867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460375" marR="294005" indent="-448309">
              <a:lnSpc>
                <a:spcPct val="90000"/>
              </a:lnSpc>
              <a:spcBef>
                <a:spcPts val="38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Improved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more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disciplined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planning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identifies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drives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out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more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risks;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accurate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real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time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progress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information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leads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better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informed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risk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r>
              <a:rPr sz="2400" spc="-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system.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484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quantitative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measure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any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slippage.</a:t>
            </a:r>
            <a:endParaRPr sz="20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57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(How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much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really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going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continue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?)</a:t>
            </a:r>
            <a:endParaRPr sz="2400">
              <a:latin typeface="Arial"/>
              <a:cs typeface="Arial"/>
            </a:endParaRPr>
          </a:p>
          <a:p>
            <a:pPr marL="460375" marR="5080" indent="-448309">
              <a:lnSpc>
                <a:spcPts val="2590"/>
              </a:lnSpc>
              <a:spcBef>
                <a:spcPts val="90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Consistent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Budget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Progress</a:t>
            </a:r>
            <a:r>
              <a:rPr sz="24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Measurement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Approach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Across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Projects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Programs.</a:t>
            </a:r>
            <a:endParaRPr sz="24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54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Clear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Identification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Budget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Trends.</a:t>
            </a:r>
            <a:endParaRPr sz="2400">
              <a:latin typeface="Arial"/>
              <a:cs typeface="Arial"/>
            </a:endParaRPr>
          </a:p>
          <a:p>
            <a:pPr marL="460375" marR="309880" indent="-448309">
              <a:lnSpc>
                <a:spcPts val="2590"/>
              </a:lnSpc>
              <a:spcBef>
                <a:spcPts val="90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Enables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Prediction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Estimation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at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Complete.</a:t>
            </a:r>
            <a:endParaRPr sz="24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54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Makes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“Cooking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Books”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Harder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More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Obvious.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6790944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Earned</a:t>
            </a:r>
            <a:r>
              <a:rPr spc="-85" dirty="0"/>
              <a:t> </a:t>
            </a:r>
            <a:r>
              <a:rPr dirty="0"/>
              <a:t>Value</a:t>
            </a:r>
            <a:r>
              <a:rPr spc="-90" dirty="0"/>
              <a:t> </a:t>
            </a:r>
            <a:r>
              <a:rPr spc="-10" dirty="0"/>
              <a:t>Weaknesses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7340" y="1132078"/>
            <a:ext cx="8727440" cy="269621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460375" marR="208279" indent="-448309">
              <a:lnSpc>
                <a:spcPts val="2590"/>
              </a:lnSpc>
              <a:spcBef>
                <a:spcPts val="42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Earned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Value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overhead,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requires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resources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organize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run.</a:t>
            </a:r>
            <a:endParaRPr sz="2400">
              <a:latin typeface="Arial"/>
              <a:cs typeface="Arial"/>
            </a:endParaRPr>
          </a:p>
          <a:p>
            <a:pPr marL="460375" marR="5080" indent="-448309">
              <a:lnSpc>
                <a:spcPts val="2600"/>
              </a:lnSpc>
              <a:spcBef>
                <a:spcPts val="86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Some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Earned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Value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implementations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been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complicated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tedious,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giving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EV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bad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reputation.</a:t>
            </a:r>
            <a:endParaRPr sz="2400">
              <a:latin typeface="Arial"/>
              <a:cs typeface="Arial"/>
            </a:endParaRPr>
          </a:p>
          <a:p>
            <a:pPr marL="460375" marR="168910" indent="-448309">
              <a:lnSpc>
                <a:spcPts val="2590"/>
              </a:lnSpc>
              <a:spcBef>
                <a:spcPts val="86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Doesn‟t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Agile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projects,</a:t>
            </a:r>
            <a:r>
              <a:rPr sz="24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although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burn-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down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charts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similar.</a:t>
            </a:r>
            <a:endParaRPr sz="24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54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“Cooking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Books”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still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possible.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2980944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Summary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7340" y="1132078"/>
            <a:ext cx="6926580" cy="333692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460375" marR="5080" indent="-448309">
              <a:lnSpc>
                <a:spcPts val="2590"/>
              </a:lnSpc>
              <a:spcBef>
                <a:spcPts val="425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EVM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perfect,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but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best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 and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tracking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mechanism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available.</a:t>
            </a:r>
            <a:endParaRPr sz="24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54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EVM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terminology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takes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while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get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used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to.</a:t>
            </a:r>
            <a:endParaRPr sz="2400">
              <a:latin typeface="Arial"/>
              <a:cs typeface="Arial"/>
            </a:endParaRPr>
          </a:p>
          <a:p>
            <a:pPr marL="460375" indent="-447675">
              <a:lnSpc>
                <a:spcPct val="100000"/>
              </a:lnSpc>
              <a:spcBef>
                <a:spcPts val="580"/>
              </a:spcBef>
              <a:buClr>
                <a:srgbClr val="C00000"/>
              </a:buClr>
              <a:buFont typeface="Wingdings"/>
              <a:buChar char=""/>
              <a:tabLst>
                <a:tab pos="46037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implement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EVM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need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a:</a:t>
            </a:r>
            <a:endParaRPr sz="24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484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Proper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WBS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set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up</a:t>
            </a:r>
            <a:endParaRPr sz="20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48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Baselined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budget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control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accounts</a:t>
            </a:r>
            <a:endParaRPr sz="2000">
              <a:latin typeface="Arial"/>
              <a:cs typeface="Arial"/>
            </a:endParaRPr>
          </a:p>
          <a:p>
            <a:pPr marL="846455" lvl="1" indent="-353695">
              <a:lnSpc>
                <a:spcPct val="100000"/>
              </a:lnSpc>
              <a:spcBef>
                <a:spcPts val="48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Baselined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endParaRPr sz="2000">
              <a:latin typeface="Arial"/>
              <a:cs typeface="Arial"/>
            </a:endParaRPr>
          </a:p>
          <a:p>
            <a:pPr marL="846455" lvl="1" indent="-353695">
              <a:lnSpc>
                <a:spcPts val="2280"/>
              </a:lnSpc>
              <a:spcBef>
                <a:spcPts val="480"/>
              </a:spcBef>
              <a:buClr>
                <a:srgbClr val="C00000"/>
              </a:buClr>
              <a:buSzPct val="75000"/>
              <a:buFont typeface="Wingdings"/>
              <a:buChar char=""/>
              <a:tabLst>
                <a:tab pos="84645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accounting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track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endParaRPr sz="2000">
              <a:latin typeface="Arial"/>
              <a:cs typeface="Arial"/>
            </a:endParaRPr>
          </a:p>
          <a:p>
            <a:pPr marL="846455">
              <a:lnSpc>
                <a:spcPts val="228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performed</a:t>
            </a:r>
            <a:r>
              <a:rPr sz="20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against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tasks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7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76200" y="6096000"/>
            <a:ext cx="9067800" cy="0"/>
          </a:xfrm>
          <a:custGeom>
            <a:avLst/>
            <a:gdLst/>
            <a:ahLst/>
            <a:cxnLst/>
            <a:rect l="l" t="t" r="r" b="b"/>
            <a:pathLst>
              <a:path w="9067800">
                <a:moveTo>
                  <a:pt x="0" y="0"/>
                </a:moveTo>
                <a:lnTo>
                  <a:pt x="9067800" y="0"/>
                </a:lnTo>
              </a:path>
            </a:pathLst>
          </a:custGeom>
          <a:ln w="9525">
            <a:solidFill>
              <a:srgbClr val="D4D4D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87751" y="4017264"/>
            <a:ext cx="3808476" cy="90220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2828925" y="4124325"/>
            <a:ext cx="329882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3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endParaRPr sz="32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090409" y="6473444"/>
            <a:ext cx="1530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583019A2-45B2-524E-A463-6BDBA6334244}"/>
              </a:ext>
            </a:extLst>
          </p:cNvPr>
          <p:cNvSpPr txBox="1">
            <a:spLocks/>
          </p:cNvSpPr>
          <p:nvPr/>
        </p:nvSpPr>
        <p:spPr>
          <a:xfrm>
            <a:off x="586841" y="2084323"/>
            <a:ext cx="6699250" cy="1429237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>
            <a:lvl1pPr>
              <a:defRPr sz="4800" b="1" i="0">
                <a:solidFill>
                  <a:srgbClr val="FBEA04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 marR="5080">
              <a:lnSpc>
                <a:spcPts val="5190"/>
              </a:lnSpc>
              <a:spcBef>
                <a:spcPts val="745"/>
              </a:spcBef>
            </a:pPr>
            <a:r>
              <a:rPr lang="en-US"/>
              <a:t>Software</a:t>
            </a:r>
            <a:r>
              <a:rPr lang="en-US" spc="-150"/>
              <a:t> </a:t>
            </a:r>
            <a:r>
              <a:rPr lang="en-US" spc="-10"/>
              <a:t>Project Management</a:t>
            </a:r>
            <a:endParaRPr lang="en-US" spc="-10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4561332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Course</a:t>
            </a:r>
            <a:r>
              <a:rPr spc="-140" dirty="0"/>
              <a:t> </a:t>
            </a:r>
            <a:r>
              <a:rPr spc="-10" dirty="0"/>
              <a:t>Objective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55775"/>
            <a:ext cx="240791" cy="24841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176272"/>
            <a:ext cx="164592" cy="16002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944367"/>
            <a:ext cx="164592" cy="16002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712464"/>
            <a:ext cx="164592" cy="16001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151376"/>
            <a:ext cx="164592" cy="16001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590288"/>
            <a:ext cx="164592" cy="160019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body" idx="1"/>
          </p:nvPr>
        </p:nvSpPr>
        <p:spPr>
          <a:xfrm>
            <a:off x="765724" y="1173479"/>
            <a:ext cx="8698610" cy="3690754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5880">
              <a:lnSpc>
                <a:spcPts val="3020"/>
              </a:lnSpc>
              <a:spcBef>
                <a:spcPts val="480"/>
              </a:spcBef>
            </a:pPr>
            <a:r>
              <a:rPr sz="2000" dirty="0"/>
              <a:t>Upon</a:t>
            </a:r>
            <a:r>
              <a:rPr sz="2000" spc="-60" dirty="0"/>
              <a:t> </a:t>
            </a:r>
            <a:r>
              <a:rPr sz="2000" dirty="0"/>
              <a:t>completion</a:t>
            </a:r>
            <a:r>
              <a:rPr sz="2000" spc="-60" dirty="0"/>
              <a:t> </a:t>
            </a:r>
            <a:r>
              <a:rPr sz="2000" dirty="0"/>
              <a:t>of</a:t>
            </a:r>
            <a:r>
              <a:rPr sz="2000" spc="-75" dirty="0"/>
              <a:t> </a:t>
            </a:r>
            <a:r>
              <a:rPr sz="2000" dirty="0"/>
              <a:t>this</a:t>
            </a:r>
            <a:r>
              <a:rPr sz="2000" spc="-80" dirty="0"/>
              <a:t> </a:t>
            </a:r>
            <a:r>
              <a:rPr sz="2000" dirty="0"/>
              <a:t>course,</a:t>
            </a:r>
            <a:r>
              <a:rPr sz="2000" spc="-70" dirty="0"/>
              <a:t> </a:t>
            </a:r>
            <a:r>
              <a:rPr sz="2000" dirty="0"/>
              <a:t>students</a:t>
            </a:r>
            <a:r>
              <a:rPr sz="2000" spc="-100" dirty="0"/>
              <a:t> </a:t>
            </a:r>
            <a:r>
              <a:rPr sz="2000" dirty="0"/>
              <a:t>will</a:t>
            </a:r>
            <a:r>
              <a:rPr sz="2000" spc="-60" dirty="0"/>
              <a:t> </a:t>
            </a:r>
            <a:r>
              <a:rPr sz="2000" spc="-20" dirty="0"/>
              <a:t>have </a:t>
            </a:r>
            <a:r>
              <a:rPr sz="2000" dirty="0"/>
              <a:t>the</a:t>
            </a:r>
            <a:r>
              <a:rPr sz="2000" spc="-55" dirty="0"/>
              <a:t> </a:t>
            </a:r>
            <a:r>
              <a:rPr sz="2000" dirty="0"/>
              <a:t>ability</a:t>
            </a:r>
            <a:r>
              <a:rPr sz="2000" spc="-70" dirty="0"/>
              <a:t> </a:t>
            </a:r>
            <a:r>
              <a:rPr sz="2000" spc="-25" dirty="0"/>
              <a:t>to:</a:t>
            </a:r>
            <a:endParaRPr sz="2000" dirty="0"/>
          </a:p>
          <a:p>
            <a:pPr marL="398145" marR="542925">
              <a:lnSpc>
                <a:spcPts val="2590"/>
              </a:lnSpc>
              <a:spcBef>
                <a:spcPts val="880"/>
              </a:spcBef>
            </a:pPr>
            <a:r>
              <a:rPr sz="2400" dirty="0"/>
              <a:t>Understand</a:t>
            </a:r>
            <a:r>
              <a:rPr sz="2400" spc="-80" dirty="0"/>
              <a:t> </a:t>
            </a:r>
            <a:r>
              <a:rPr sz="2400" dirty="0"/>
              <a:t>the</a:t>
            </a:r>
            <a:r>
              <a:rPr sz="2400" spc="-100" dirty="0"/>
              <a:t> </a:t>
            </a:r>
            <a:r>
              <a:rPr sz="2400" dirty="0"/>
              <a:t>discipline</a:t>
            </a:r>
            <a:r>
              <a:rPr sz="2400" spc="-55" dirty="0"/>
              <a:t> </a:t>
            </a:r>
            <a:r>
              <a:rPr sz="2400" dirty="0"/>
              <a:t>and</a:t>
            </a:r>
            <a:r>
              <a:rPr sz="2400" spc="-90" dirty="0"/>
              <a:t> </a:t>
            </a:r>
            <a:r>
              <a:rPr sz="2400" dirty="0"/>
              <a:t>principles</a:t>
            </a:r>
            <a:r>
              <a:rPr sz="2400" spc="-65" dirty="0"/>
              <a:t> </a:t>
            </a:r>
            <a:r>
              <a:rPr sz="2400" dirty="0"/>
              <a:t>of</a:t>
            </a:r>
            <a:r>
              <a:rPr sz="2400" spc="-95" dirty="0"/>
              <a:t> </a:t>
            </a:r>
            <a:r>
              <a:rPr sz="2400" spc="-10" dirty="0"/>
              <a:t>Software Engineering.</a:t>
            </a:r>
          </a:p>
          <a:p>
            <a:pPr marL="398145" marR="20320">
              <a:lnSpc>
                <a:spcPts val="2590"/>
              </a:lnSpc>
              <a:spcBef>
                <a:spcPts val="869"/>
              </a:spcBef>
            </a:pPr>
            <a:r>
              <a:rPr sz="2400" dirty="0"/>
              <a:t>Understand</a:t>
            </a:r>
            <a:r>
              <a:rPr sz="2400" spc="-60" dirty="0"/>
              <a:t> </a:t>
            </a:r>
            <a:r>
              <a:rPr sz="2400" dirty="0"/>
              <a:t>the</a:t>
            </a:r>
            <a:r>
              <a:rPr sz="2400" spc="-90" dirty="0"/>
              <a:t> </a:t>
            </a:r>
            <a:r>
              <a:rPr sz="2400" dirty="0"/>
              <a:t>evolution</a:t>
            </a:r>
            <a:r>
              <a:rPr sz="2400" spc="-65" dirty="0"/>
              <a:t> </a:t>
            </a:r>
            <a:r>
              <a:rPr sz="2400" dirty="0"/>
              <a:t>of</a:t>
            </a:r>
            <a:r>
              <a:rPr sz="2400" spc="-75" dirty="0"/>
              <a:t> </a:t>
            </a:r>
            <a:r>
              <a:rPr sz="2400" dirty="0"/>
              <a:t>software</a:t>
            </a:r>
            <a:r>
              <a:rPr sz="2400" spc="-80" dirty="0"/>
              <a:t> </a:t>
            </a:r>
            <a:r>
              <a:rPr sz="2400" dirty="0"/>
              <a:t>in</a:t>
            </a:r>
            <a:r>
              <a:rPr sz="2400" spc="-75" dirty="0"/>
              <a:t> </a:t>
            </a:r>
            <a:r>
              <a:rPr sz="2400" dirty="0"/>
              <a:t>industry</a:t>
            </a:r>
            <a:r>
              <a:rPr sz="2400" spc="-75" dirty="0"/>
              <a:t> </a:t>
            </a:r>
            <a:r>
              <a:rPr sz="2400" dirty="0"/>
              <a:t>and</a:t>
            </a:r>
            <a:r>
              <a:rPr sz="2400" spc="-70" dirty="0"/>
              <a:t> </a:t>
            </a:r>
            <a:r>
              <a:rPr sz="2400" spc="-25" dirty="0"/>
              <a:t>the </a:t>
            </a:r>
            <a:r>
              <a:rPr sz="2400" dirty="0"/>
              <a:t>global</a:t>
            </a:r>
            <a:r>
              <a:rPr sz="2400" spc="-55" dirty="0"/>
              <a:t> </a:t>
            </a:r>
            <a:r>
              <a:rPr sz="2400" spc="-10" dirty="0"/>
              <a:t>competitive</a:t>
            </a:r>
            <a:r>
              <a:rPr sz="2400" spc="-80" dirty="0"/>
              <a:t> </a:t>
            </a:r>
            <a:r>
              <a:rPr sz="2400" spc="-10" dirty="0"/>
              <a:t>trends.</a:t>
            </a:r>
          </a:p>
          <a:p>
            <a:pPr marL="398145" marR="528955">
              <a:lnSpc>
                <a:spcPts val="3460"/>
              </a:lnSpc>
              <a:spcBef>
                <a:spcPts val="170"/>
              </a:spcBef>
            </a:pPr>
            <a:r>
              <a:rPr sz="2400" dirty="0"/>
              <a:t>Understand</a:t>
            </a:r>
            <a:r>
              <a:rPr sz="2400" spc="-90" dirty="0"/>
              <a:t> </a:t>
            </a:r>
            <a:r>
              <a:rPr sz="2400" dirty="0"/>
              <a:t>software</a:t>
            </a:r>
            <a:r>
              <a:rPr sz="2400" spc="-105" dirty="0"/>
              <a:t> </a:t>
            </a:r>
            <a:r>
              <a:rPr sz="2400" dirty="0"/>
              <a:t>process,</a:t>
            </a:r>
            <a:r>
              <a:rPr sz="2400" spc="-105" dirty="0"/>
              <a:t> </a:t>
            </a:r>
            <a:r>
              <a:rPr sz="2400" dirty="0"/>
              <a:t>product</a:t>
            </a:r>
            <a:r>
              <a:rPr sz="2400" spc="-105" dirty="0"/>
              <a:t> </a:t>
            </a:r>
            <a:r>
              <a:rPr sz="2400" dirty="0"/>
              <a:t>and</a:t>
            </a:r>
            <a:r>
              <a:rPr sz="2400" spc="-95" dirty="0"/>
              <a:t> </a:t>
            </a:r>
            <a:r>
              <a:rPr sz="2400" spc="-10" dirty="0"/>
              <a:t>services. </a:t>
            </a:r>
            <a:r>
              <a:rPr sz="2400" dirty="0"/>
              <a:t>Understand</a:t>
            </a:r>
            <a:r>
              <a:rPr sz="2400" spc="-95" dirty="0"/>
              <a:t> </a:t>
            </a:r>
            <a:r>
              <a:rPr sz="2400" dirty="0"/>
              <a:t>software</a:t>
            </a:r>
            <a:r>
              <a:rPr sz="2400" spc="-110" dirty="0"/>
              <a:t> </a:t>
            </a:r>
            <a:r>
              <a:rPr sz="2400" dirty="0"/>
              <a:t>modeling</a:t>
            </a:r>
            <a:r>
              <a:rPr sz="2400" spc="-80" dirty="0"/>
              <a:t> </a:t>
            </a:r>
            <a:r>
              <a:rPr sz="2400" dirty="0"/>
              <a:t>&amp;</a:t>
            </a:r>
            <a:r>
              <a:rPr sz="2400" spc="-125" dirty="0"/>
              <a:t> </a:t>
            </a:r>
            <a:r>
              <a:rPr sz="2400" spc="-10" dirty="0"/>
              <a:t>techniques.</a:t>
            </a:r>
          </a:p>
          <a:p>
            <a:pPr marL="398145" marR="5080">
              <a:lnSpc>
                <a:spcPts val="2590"/>
              </a:lnSpc>
              <a:spcBef>
                <a:spcPts val="690"/>
              </a:spcBef>
            </a:pPr>
            <a:r>
              <a:rPr sz="2400" dirty="0"/>
              <a:t>Demonstrate</a:t>
            </a:r>
            <a:r>
              <a:rPr sz="2400" spc="-80" dirty="0"/>
              <a:t> </a:t>
            </a:r>
            <a:r>
              <a:rPr sz="2400" dirty="0"/>
              <a:t>an</a:t>
            </a:r>
            <a:r>
              <a:rPr sz="2400" spc="-75" dirty="0"/>
              <a:t> </a:t>
            </a:r>
            <a:r>
              <a:rPr sz="2400" dirty="0"/>
              <a:t>appreciation</a:t>
            </a:r>
            <a:r>
              <a:rPr sz="2400" spc="-50" dirty="0"/>
              <a:t> </a:t>
            </a:r>
            <a:r>
              <a:rPr sz="2400" dirty="0"/>
              <a:t>for</a:t>
            </a:r>
            <a:r>
              <a:rPr sz="2400" spc="-75" dirty="0"/>
              <a:t> </a:t>
            </a:r>
            <a:r>
              <a:rPr sz="2400" dirty="0"/>
              <a:t>the</a:t>
            </a:r>
            <a:r>
              <a:rPr sz="2400" spc="-80" dirty="0"/>
              <a:t> </a:t>
            </a:r>
            <a:r>
              <a:rPr sz="2400" dirty="0"/>
              <a:t>breadth</a:t>
            </a:r>
            <a:r>
              <a:rPr sz="2400" spc="-75" dirty="0"/>
              <a:t> </a:t>
            </a:r>
            <a:r>
              <a:rPr sz="2400" dirty="0"/>
              <a:t>of</a:t>
            </a:r>
            <a:r>
              <a:rPr sz="2400" spc="-75" dirty="0"/>
              <a:t> </a:t>
            </a:r>
            <a:r>
              <a:rPr sz="2400" spc="-10" dirty="0"/>
              <a:t>software engineering.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59</a:t>
            </a:fld>
            <a:endParaRPr spc="-25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20"/>
            <a:ext cx="8769096" cy="13411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Example:</a:t>
            </a:r>
            <a:r>
              <a:rPr spc="-215" dirty="0"/>
              <a:t> </a:t>
            </a:r>
            <a:r>
              <a:rPr dirty="0"/>
              <a:t>Operating</a:t>
            </a:r>
            <a:r>
              <a:rPr spc="-200" dirty="0"/>
              <a:t> </a:t>
            </a:r>
            <a:r>
              <a:rPr spc="-10" dirty="0"/>
              <a:t>Budget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8640" y="4338828"/>
            <a:ext cx="266700" cy="26670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8640" y="5207508"/>
            <a:ext cx="266700" cy="26669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8640" y="5710428"/>
            <a:ext cx="266700" cy="26670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84300" y="4199001"/>
            <a:ext cx="6456680" cy="1854835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 marR="661670">
              <a:lnSpc>
                <a:spcPct val="80000"/>
              </a:lnSpc>
              <a:spcBef>
                <a:spcPts val="820"/>
              </a:spcBef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Helps</a:t>
            </a:r>
            <a:r>
              <a:rPr sz="3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establish</a:t>
            </a:r>
            <a:r>
              <a:rPr sz="3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agreement</a:t>
            </a:r>
            <a:r>
              <a:rPr sz="3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among management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3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targets,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sz="3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forecasts</a:t>
            </a:r>
            <a:endParaRPr sz="3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Can</a:t>
            </a:r>
            <a:r>
              <a:rPr sz="3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create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tension</a:t>
            </a:r>
            <a:r>
              <a:rPr sz="3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used</a:t>
            </a:r>
            <a:r>
              <a:rPr sz="3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3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000" spc="-10" dirty="0">
                <a:solidFill>
                  <a:srgbClr val="FFFFFF"/>
                </a:solidFill>
                <a:latin typeface="Arial"/>
                <a:cs typeface="Arial"/>
              </a:rPr>
              <a:t>rewards</a:t>
            </a:r>
            <a:endParaRPr sz="30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19200" y="1447800"/>
            <a:ext cx="6115050" cy="2466975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6992111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Lecture</a:t>
            </a:r>
            <a:r>
              <a:rPr spc="-180" dirty="0"/>
              <a:t> </a:t>
            </a:r>
            <a:r>
              <a:rPr dirty="0"/>
              <a:t>Learning</a:t>
            </a:r>
            <a:r>
              <a:rPr spc="-155" dirty="0"/>
              <a:t> </a:t>
            </a:r>
            <a:r>
              <a:rPr spc="-10" dirty="0"/>
              <a:t>Objectives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13103"/>
            <a:ext cx="240791" cy="24841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054351"/>
            <a:ext cx="164592" cy="16002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456688"/>
            <a:ext cx="164592" cy="16002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121151"/>
            <a:ext cx="240791" cy="24841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621023"/>
            <a:ext cx="164592" cy="16001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023359"/>
            <a:ext cx="164592" cy="16001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425696"/>
            <a:ext cx="164592" cy="16001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828032"/>
            <a:ext cx="164592" cy="160019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755395" y="1081786"/>
            <a:ext cx="7835265" cy="3971925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12700" marR="298450">
              <a:lnSpc>
                <a:spcPct val="80000"/>
              </a:lnSpc>
              <a:spcBef>
                <a:spcPts val="76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Upon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completion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lecture,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students</a:t>
            </a:r>
            <a:r>
              <a:rPr sz="28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be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able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to:</a:t>
            </a:r>
            <a:endParaRPr sz="2800">
              <a:latin typeface="Arial"/>
              <a:cs typeface="Arial"/>
            </a:endParaRPr>
          </a:p>
          <a:p>
            <a:pPr marL="398145" marR="459740">
              <a:lnSpc>
                <a:spcPct val="110100"/>
              </a:lnSpc>
              <a:spcBef>
                <a:spcPts val="1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Understand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meaning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Management.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Appreciate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discipline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Engineering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endParaRPr sz="2400">
              <a:latin typeface="Arial"/>
              <a:cs typeface="Arial"/>
            </a:endParaRPr>
          </a:p>
          <a:p>
            <a:pPr marL="398145">
              <a:lnSpc>
                <a:spcPts val="230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identifying</a:t>
            </a:r>
            <a:r>
              <a:rPr sz="2400" spc="-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mitigating</a:t>
            </a:r>
            <a:r>
              <a:rPr sz="2400" spc="-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risks.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20"/>
              </a:spcBef>
            </a:pP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Outcomes:</a:t>
            </a:r>
            <a:endParaRPr sz="2800">
              <a:latin typeface="Arial"/>
              <a:cs typeface="Arial"/>
            </a:endParaRPr>
          </a:p>
          <a:p>
            <a:pPr marL="398145" marR="1718945">
              <a:lnSpc>
                <a:spcPct val="110100"/>
              </a:lnSpc>
              <a:spcBef>
                <a:spcPts val="1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Describe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process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management.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Create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table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project.</a:t>
            </a:r>
            <a:endParaRPr sz="2400">
              <a:latin typeface="Arial"/>
              <a:cs typeface="Arial"/>
            </a:endParaRPr>
          </a:p>
          <a:p>
            <a:pPr marL="398145" marR="5080">
              <a:lnSpc>
                <a:spcPct val="11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Develop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mitigation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plan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monitoring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activities.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Use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checklist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identify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early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project.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60</a:t>
            </a:fld>
            <a:endParaRPr spc="-25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4757928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Things</a:t>
            </a:r>
            <a:r>
              <a:rPr spc="-110" dirty="0"/>
              <a:t> </a:t>
            </a:r>
            <a:r>
              <a:rPr dirty="0"/>
              <a:t>Happen</a:t>
            </a:r>
            <a:r>
              <a:rPr spc="-110" dirty="0"/>
              <a:t> </a:t>
            </a:r>
            <a:r>
              <a:rPr spc="-50" dirty="0"/>
              <a:t>…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55775"/>
            <a:ext cx="240791" cy="24841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767839"/>
            <a:ext cx="240791" cy="24841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279904"/>
            <a:ext cx="240791" cy="24841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791967"/>
            <a:ext cx="240791" cy="24841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304032"/>
            <a:ext cx="240791" cy="24841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816096"/>
            <a:ext cx="240791" cy="24841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4328159"/>
            <a:ext cx="240791" cy="248412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4840223"/>
            <a:ext cx="240791" cy="248412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755395" y="1038504"/>
            <a:ext cx="8075295" cy="41230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783714">
              <a:lnSpc>
                <a:spcPct val="120000"/>
              </a:lnSpc>
              <a:spcBef>
                <a:spcPts val="100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Unexpected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things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ALWAYS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happen.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requirements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28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always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change.</a:t>
            </a:r>
            <a:endParaRPr sz="2800">
              <a:latin typeface="Arial"/>
              <a:cs typeface="Arial"/>
            </a:endParaRPr>
          </a:p>
          <a:p>
            <a:pPr marL="12700" marR="895350">
              <a:lnSpc>
                <a:spcPct val="120000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Key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members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team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MAY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leave.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key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assumption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proved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wrong.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Needed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training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new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tools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provided.</a:t>
            </a:r>
            <a:endParaRPr sz="2800">
              <a:latin typeface="Arial"/>
              <a:cs typeface="Arial"/>
            </a:endParaRPr>
          </a:p>
          <a:p>
            <a:pPr marL="12700" marR="5080">
              <a:lnSpc>
                <a:spcPct val="120000"/>
              </a:lnSpc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Key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resources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MAY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ask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support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another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project.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Funding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change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Budget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MAY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cut.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Hardware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MAY</a:t>
            </a:r>
            <a:r>
              <a:rPr sz="28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change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during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implementation.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61</a:t>
            </a:fld>
            <a:endParaRPr spc="-25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3909060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Risk</a:t>
            </a:r>
            <a:r>
              <a:rPr spc="-80" dirty="0"/>
              <a:t> </a:t>
            </a:r>
            <a:r>
              <a:rPr spc="-10" dirty="0"/>
              <a:t>Definition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1484757"/>
            <a:ext cx="202692" cy="21336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1887092"/>
            <a:ext cx="202692" cy="21336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2601722"/>
            <a:ext cx="140207" cy="13411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2937129"/>
            <a:ext cx="140207" cy="13411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3252596"/>
            <a:ext cx="202692" cy="21336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3674617"/>
            <a:ext cx="140207" cy="13411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3990213"/>
            <a:ext cx="202692" cy="213360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4412234"/>
            <a:ext cx="140207" cy="134112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4747640"/>
            <a:ext cx="140207" cy="134112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5063109"/>
            <a:ext cx="202692" cy="213360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907796" y="1333627"/>
            <a:ext cx="7529195" cy="459232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events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cause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problems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when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occur.</a:t>
            </a:r>
            <a:endParaRPr sz="2400">
              <a:latin typeface="Arial"/>
              <a:cs typeface="Arial"/>
            </a:endParaRPr>
          </a:p>
          <a:p>
            <a:pPr marL="12700" marR="271145">
              <a:lnSpc>
                <a:spcPts val="2310"/>
              </a:lnSpc>
              <a:spcBef>
                <a:spcPts val="84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holds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possibility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bad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outcome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because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involves:</a:t>
            </a:r>
            <a:endParaRPr sz="24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26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Uncertainty: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may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may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happen.</a:t>
            </a:r>
            <a:endParaRPr sz="20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24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Loss: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occurs,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negative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consequences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loss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follow.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84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something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has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yet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happened.</a:t>
            </a:r>
            <a:endParaRPr sz="24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24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Requires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preventive</a:t>
            </a:r>
            <a:r>
              <a:rPr sz="20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action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Issue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something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has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already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happened.</a:t>
            </a:r>
            <a:endParaRPr sz="24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244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Requires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corrective</a:t>
            </a:r>
            <a:r>
              <a:rPr sz="20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action.</a:t>
            </a:r>
            <a:endParaRPr sz="20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24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Preventive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action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much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better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than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corrective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action.</a:t>
            </a:r>
            <a:endParaRPr sz="2000">
              <a:latin typeface="Arial"/>
              <a:cs typeface="Arial"/>
            </a:endParaRPr>
          </a:p>
          <a:p>
            <a:pPr marL="12700" marR="5080">
              <a:lnSpc>
                <a:spcPct val="80000"/>
              </a:lnSpc>
              <a:spcBef>
                <a:spcPts val="86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potential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problem,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occurs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(i.e.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becomes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100%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probable),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cause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loss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damage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project.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62</a:t>
            </a:fld>
            <a:endParaRPr spc="-25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4753356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Risk</a:t>
            </a:r>
            <a:r>
              <a:rPr spc="-80" dirty="0"/>
              <a:t> </a:t>
            </a:r>
            <a:r>
              <a:rPr spc="-10" dirty="0"/>
              <a:t>Management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1484757"/>
            <a:ext cx="202692" cy="21336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2179701"/>
            <a:ext cx="202692" cy="21336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3167126"/>
            <a:ext cx="202692" cy="21336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3589273"/>
            <a:ext cx="140207" cy="13411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4168394"/>
            <a:ext cx="140207" cy="13411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4991353"/>
            <a:ext cx="140207" cy="134112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907796" y="1370203"/>
            <a:ext cx="7706995" cy="430022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080">
              <a:lnSpc>
                <a:spcPct val="80000"/>
              </a:lnSpc>
              <a:spcBef>
                <a:spcPts val="67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continuous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disciplined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process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managing</a:t>
            </a:r>
            <a:r>
              <a:rPr sz="24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uncertainty.</a:t>
            </a:r>
            <a:endParaRPr sz="2400">
              <a:latin typeface="Arial"/>
              <a:cs typeface="Arial"/>
            </a:endParaRPr>
          </a:p>
          <a:p>
            <a:pPr marL="12700" marR="347980">
              <a:lnSpc>
                <a:spcPct val="80000"/>
              </a:lnSpc>
              <a:spcBef>
                <a:spcPts val="86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figuring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out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what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might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go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wrong,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then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deciding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how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prevent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happening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reduce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impact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project.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There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three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types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risk:</a:t>
            </a:r>
            <a:endParaRPr sz="2400">
              <a:latin typeface="Arial"/>
              <a:cs typeface="Arial"/>
            </a:endParaRPr>
          </a:p>
          <a:p>
            <a:pPr marL="398145" marR="560705">
              <a:lnSpc>
                <a:spcPts val="1920"/>
              </a:lnSpc>
              <a:spcBef>
                <a:spcPts val="70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risk: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threatens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planning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such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as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underestimates,</a:t>
            </a:r>
            <a:r>
              <a:rPr sz="20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limited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time,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r>
              <a:rPr sz="20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structure.</a:t>
            </a:r>
            <a:endParaRPr sz="2000">
              <a:latin typeface="Arial"/>
              <a:cs typeface="Arial"/>
            </a:endParaRPr>
          </a:p>
          <a:p>
            <a:pPr marL="398145" marR="248920" algn="just">
              <a:lnSpc>
                <a:spcPts val="1920"/>
              </a:lnSpc>
              <a:spcBef>
                <a:spcPts val="72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Technical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risk: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threatens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quality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timeliness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product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such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technology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obsolescence,</a:t>
            </a:r>
            <a:r>
              <a:rPr sz="20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design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ambiguity,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unclear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requirements,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testing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difficulties.</a:t>
            </a:r>
            <a:endParaRPr sz="2000">
              <a:latin typeface="Arial"/>
              <a:cs typeface="Arial"/>
            </a:endParaRPr>
          </a:p>
          <a:p>
            <a:pPr marL="398145" marR="486409">
              <a:lnSpc>
                <a:spcPts val="1920"/>
              </a:lnSpc>
              <a:spcBef>
                <a:spcPts val="72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Business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risk: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threatens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viability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software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product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such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market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(market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changes),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strategic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risk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(business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changes)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budget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(company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losing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money).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63</a:t>
            </a:fld>
            <a:endParaRPr spc="-25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2425" y="1676400"/>
            <a:ext cx="8486775" cy="464820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056" y="94488"/>
            <a:ext cx="7307580" cy="90220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/>
              <a:t>Risk</a:t>
            </a:r>
            <a:r>
              <a:rPr sz="3200" spc="-35" dirty="0"/>
              <a:t> </a:t>
            </a:r>
            <a:r>
              <a:rPr sz="3200" dirty="0"/>
              <a:t>Management</a:t>
            </a:r>
            <a:r>
              <a:rPr sz="3200" spc="-50" dirty="0"/>
              <a:t> </a:t>
            </a:r>
            <a:r>
              <a:rPr sz="3200" dirty="0"/>
              <a:t>Process:</a:t>
            </a:r>
            <a:r>
              <a:rPr sz="3200" spc="-60" dirty="0"/>
              <a:t> </a:t>
            </a:r>
            <a:r>
              <a:rPr sz="3200" spc="-10" dirty="0"/>
              <a:t>Overview</a:t>
            </a:r>
            <a:endParaRPr sz="320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64</a:t>
            </a:fld>
            <a:endParaRPr spc="-25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6736080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Risk</a:t>
            </a:r>
            <a:r>
              <a:rPr spc="-190" dirty="0"/>
              <a:t> </a:t>
            </a:r>
            <a:r>
              <a:rPr dirty="0"/>
              <a:t>Management</a:t>
            </a:r>
            <a:r>
              <a:rPr spc="-145" dirty="0"/>
              <a:t> </a:t>
            </a:r>
            <a:r>
              <a:rPr spc="-10" dirty="0"/>
              <a:t>Process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136903"/>
            <a:ext cx="240791" cy="24841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289048"/>
            <a:ext cx="240791" cy="24841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441191"/>
            <a:ext cx="240791" cy="24841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4251959"/>
            <a:ext cx="240791" cy="248412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55395" y="1005586"/>
            <a:ext cx="8232775" cy="4250055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12700" marR="695325" algn="just">
              <a:lnSpc>
                <a:spcPct val="80000"/>
              </a:lnSpc>
              <a:spcBef>
                <a:spcPts val="76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r>
              <a:rPr sz="28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identified,</a:t>
            </a:r>
            <a:r>
              <a:rPr sz="28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analyzed,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prioritized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order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identify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those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most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severe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must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be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brought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attention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management.</a:t>
            </a:r>
            <a:endParaRPr sz="2800">
              <a:latin typeface="Arial"/>
              <a:cs typeface="Arial"/>
            </a:endParaRPr>
          </a:p>
          <a:p>
            <a:pPr marL="12700" marR="295910" algn="just">
              <a:lnSpc>
                <a:spcPct val="80000"/>
              </a:lnSpc>
              <a:spcBef>
                <a:spcPts val="101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analyzed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assess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handling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options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obtain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approval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implementation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best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solution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mitigate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risk.</a:t>
            </a:r>
            <a:endParaRPr sz="2800">
              <a:latin typeface="Arial"/>
              <a:cs typeface="Arial"/>
            </a:endParaRPr>
          </a:p>
          <a:p>
            <a:pPr marL="12700" marR="5080">
              <a:lnSpc>
                <a:spcPts val="2690"/>
              </a:lnSpc>
              <a:spcBef>
                <a:spcPts val="980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must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communicated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team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tracking.</a:t>
            </a:r>
            <a:endParaRPr sz="2800">
              <a:latin typeface="Arial"/>
              <a:cs typeface="Arial"/>
            </a:endParaRPr>
          </a:p>
          <a:p>
            <a:pPr marL="12700" marR="40640">
              <a:lnSpc>
                <a:spcPct val="80000"/>
              </a:lnSpc>
              <a:spcBef>
                <a:spcPts val="1030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process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starts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during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planning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phase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continues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throughout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when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new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identified.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65</a:t>
            </a:fld>
            <a:endParaRPr spc="-25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6539483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Project</a:t>
            </a:r>
            <a:r>
              <a:rPr spc="-140" dirty="0"/>
              <a:t> </a:t>
            </a:r>
            <a:r>
              <a:rPr dirty="0"/>
              <a:t>Managers</a:t>
            </a:r>
            <a:r>
              <a:rPr spc="-105" dirty="0"/>
              <a:t> </a:t>
            </a:r>
            <a:r>
              <a:rPr dirty="0"/>
              <a:t>Must</a:t>
            </a:r>
            <a:r>
              <a:rPr spc="-130" dirty="0"/>
              <a:t> </a:t>
            </a:r>
            <a:r>
              <a:rPr spc="-50" dirty="0"/>
              <a:t>…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10055"/>
            <a:ext cx="202691" cy="21336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905000"/>
            <a:ext cx="202691" cy="21336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599944"/>
            <a:ext cx="202691" cy="21336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294888"/>
            <a:ext cx="202691" cy="21336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989832"/>
            <a:ext cx="202691" cy="21336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4977384"/>
            <a:ext cx="202691" cy="213360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body" idx="1"/>
          </p:nvPr>
        </p:nvSpPr>
        <p:spPr>
          <a:xfrm>
            <a:off x="685800" y="997865"/>
            <a:ext cx="8698610" cy="448828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287655">
              <a:lnSpc>
                <a:spcPct val="80000"/>
              </a:lnSpc>
              <a:spcBef>
                <a:spcPts val="675"/>
              </a:spcBef>
            </a:pPr>
            <a:r>
              <a:rPr sz="2400" dirty="0"/>
              <a:t>Determine</a:t>
            </a:r>
            <a:r>
              <a:rPr sz="2400" spc="-50" dirty="0"/>
              <a:t> </a:t>
            </a:r>
            <a:r>
              <a:rPr sz="2400" dirty="0"/>
              <a:t>how</a:t>
            </a:r>
            <a:r>
              <a:rPr sz="2400" spc="-60" dirty="0"/>
              <a:t> </a:t>
            </a:r>
            <a:r>
              <a:rPr sz="2400" dirty="0"/>
              <a:t>risk</a:t>
            </a:r>
            <a:r>
              <a:rPr sz="2400" spc="-55" dirty="0"/>
              <a:t> </a:t>
            </a:r>
            <a:r>
              <a:rPr sz="2400" dirty="0"/>
              <a:t>will</a:t>
            </a:r>
            <a:r>
              <a:rPr sz="2400" spc="-40" dirty="0"/>
              <a:t> </a:t>
            </a:r>
            <a:r>
              <a:rPr sz="2400" dirty="0"/>
              <a:t>be</a:t>
            </a:r>
            <a:r>
              <a:rPr sz="2400" spc="-60" dirty="0"/>
              <a:t> </a:t>
            </a:r>
            <a:r>
              <a:rPr sz="2400" dirty="0"/>
              <a:t>managed</a:t>
            </a:r>
            <a:r>
              <a:rPr sz="2400" spc="-35" dirty="0"/>
              <a:t> </a:t>
            </a:r>
            <a:r>
              <a:rPr sz="2400" dirty="0"/>
              <a:t>and</a:t>
            </a:r>
            <a:r>
              <a:rPr sz="2400" spc="-70" dirty="0"/>
              <a:t> </a:t>
            </a:r>
            <a:r>
              <a:rPr sz="2400" dirty="0"/>
              <a:t>document</a:t>
            </a:r>
            <a:r>
              <a:rPr sz="2400" spc="-40" dirty="0"/>
              <a:t> </a:t>
            </a:r>
            <a:r>
              <a:rPr sz="2400" dirty="0"/>
              <a:t>it</a:t>
            </a:r>
            <a:r>
              <a:rPr sz="2400" spc="-70" dirty="0"/>
              <a:t> </a:t>
            </a:r>
            <a:r>
              <a:rPr sz="2400" dirty="0"/>
              <a:t>in</a:t>
            </a:r>
            <a:r>
              <a:rPr sz="2400" spc="-50" dirty="0"/>
              <a:t> </a:t>
            </a:r>
            <a:r>
              <a:rPr sz="2400" spc="-25" dirty="0"/>
              <a:t>the </a:t>
            </a:r>
            <a:r>
              <a:rPr sz="2400" dirty="0"/>
              <a:t>project</a:t>
            </a:r>
            <a:r>
              <a:rPr sz="2400" spc="-60" dirty="0"/>
              <a:t> </a:t>
            </a:r>
            <a:r>
              <a:rPr sz="2400" spc="-20" dirty="0"/>
              <a:t>plan.</a:t>
            </a:r>
          </a:p>
          <a:p>
            <a:pPr marL="12700" marR="277495">
              <a:lnSpc>
                <a:spcPts val="2310"/>
              </a:lnSpc>
              <a:spcBef>
                <a:spcPts val="840"/>
              </a:spcBef>
            </a:pPr>
            <a:r>
              <a:rPr sz="2400" dirty="0"/>
              <a:t>Assign</a:t>
            </a:r>
            <a:r>
              <a:rPr sz="2400" spc="-60" dirty="0"/>
              <a:t> </a:t>
            </a:r>
            <a:r>
              <a:rPr sz="2400" dirty="0"/>
              <a:t>a</a:t>
            </a:r>
            <a:r>
              <a:rPr sz="2400" spc="-65" dirty="0"/>
              <a:t> </a:t>
            </a:r>
            <a:r>
              <a:rPr sz="2400" dirty="0"/>
              <a:t>team</a:t>
            </a:r>
            <a:r>
              <a:rPr sz="2400" spc="-70" dirty="0"/>
              <a:t> </a:t>
            </a:r>
            <a:r>
              <a:rPr sz="2400" dirty="0"/>
              <a:t>member</a:t>
            </a:r>
            <a:r>
              <a:rPr sz="2400" spc="-65" dirty="0"/>
              <a:t> </a:t>
            </a:r>
            <a:r>
              <a:rPr sz="2400" dirty="0"/>
              <a:t>to</a:t>
            </a:r>
            <a:r>
              <a:rPr sz="2400" spc="-85" dirty="0"/>
              <a:t> </a:t>
            </a:r>
            <a:r>
              <a:rPr sz="2400" dirty="0"/>
              <a:t>monitor</a:t>
            </a:r>
            <a:r>
              <a:rPr sz="2400" spc="-60" dirty="0"/>
              <a:t> </a:t>
            </a:r>
            <a:r>
              <a:rPr sz="2400" dirty="0"/>
              <a:t>potential</a:t>
            </a:r>
            <a:r>
              <a:rPr sz="2400" spc="-50" dirty="0"/>
              <a:t> </a:t>
            </a:r>
            <a:r>
              <a:rPr sz="2400" dirty="0"/>
              <a:t>risks</a:t>
            </a:r>
            <a:r>
              <a:rPr sz="2400" spc="-75" dirty="0"/>
              <a:t> </a:t>
            </a:r>
            <a:r>
              <a:rPr sz="2400" dirty="0"/>
              <a:t>and</a:t>
            </a:r>
            <a:r>
              <a:rPr sz="2400" spc="-55" dirty="0"/>
              <a:t> </a:t>
            </a:r>
            <a:r>
              <a:rPr sz="2400" spc="-10" dirty="0"/>
              <a:t>report </a:t>
            </a:r>
            <a:r>
              <a:rPr sz="2400" dirty="0"/>
              <a:t>the</a:t>
            </a:r>
            <a:r>
              <a:rPr sz="2400" spc="-50" dirty="0"/>
              <a:t> </a:t>
            </a:r>
            <a:r>
              <a:rPr sz="2400" dirty="0"/>
              <a:t>status</a:t>
            </a:r>
            <a:r>
              <a:rPr sz="2400" spc="-45" dirty="0"/>
              <a:t> </a:t>
            </a:r>
            <a:r>
              <a:rPr sz="2400" dirty="0"/>
              <a:t>on</a:t>
            </a:r>
            <a:r>
              <a:rPr sz="2400" spc="-45" dirty="0"/>
              <a:t> </a:t>
            </a:r>
            <a:r>
              <a:rPr sz="2400" dirty="0"/>
              <a:t>a</a:t>
            </a:r>
            <a:r>
              <a:rPr sz="2400" spc="-35" dirty="0"/>
              <a:t> </a:t>
            </a:r>
            <a:r>
              <a:rPr sz="2400" dirty="0"/>
              <a:t>periodic</a:t>
            </a:r>
            <a:r>
              <a:rPr sz="2400" spc="-10" dirty="0"/>
              <a:t> basis.</a:t>
            </a:r>
          </a:p>
          <a:p>
            <a:pPr marL="12700" marR="682625">
              <a:lnSpc>
                <a:spcPct val="80000"/>
              </a:lnSpc>
              <a:spcBef>
                <a:spcPts val="880"/>
              </a:spcBef>
            </a:pPr>
            <a:r>
              <a:rPr sz="2400" dirty="0"/>
              <a:t>Encourage</a:t>
            </a:r>
            <a:r>
              <a:rPr sz="2400" spc="-45" dirty="0"/>
              <a:t> </a:t>
            </a:r>
            <a:r>
              <a:rPr sz="2400" dirty="0"/>
              <a:t>all</a:t>
            </a:r>
            <a:r>
              <a:rPr sz="2400" spc="-55" dirty="0"/>
              <a:t> </a:t>
            </a:r>
            <a:r>
              <a:rPr sz="2400" dirty="0"/>
              <a:t>team</a:t>
            </a:r>
            <a:r>
              <a:rPr sz="2400" spc="-50" dirty="0"/>
              <a:t> </a:t>
            </a:r>
            <a:r>
              <a:rPr sz="2400" dirty="0"/>
              <a:t>members</a:t>
            </a:r>
            <a:r>
              <a:rPr sz="2400" spc="-50" dirty="0"/>
              <a:t> </a:t>
            </a:r>
            <a:r>
              <a:rPr sz="2400" dirty="0"/>
              <a:t>to</a:t>
            </a:r>
            <a:r>
              <a:rPr sz="2400" spc="-55" dirty="0"/>
              <a:t> </a:t>
            </a:r>
            <a:r>
              <a:rPr sz="2400" dirty="0"/>
              <a:t>report</a:t>
            </a:r>
            <a:r>
              <a:rPr sz="2400" spc="-55" dirty="0"/>
              <a:t> </a:t>
            </a:r>
            <a:r>
              <a:rPr sz="2400" dirty="0"/>
              <a:t>any</a:t>
            </a:r>
            <a:r>
              <a:rPr sz="2400" spc="-55" dirty="0"/>
              <a:t> </a:t>
            </a:r>
            <a:r>
              <a:rPr sz="2400" dirty="0"/>
              <a:t>risk</a:t>
            </a:r>
            <a:r>
              <a:rPr sz="2400" spc="-55" dirty="0"/>
              <a:t> </a:t>
            </a:r>
            <a:r>
              <a:rPr sz="2400" dirty="0"/>
              <a:t>that</a:t>
            </a:r>
            <a:r>
              <a:rPr sz="2400" spc="-70" dirty="0"/>
              <a:t> </a:t>
            </a:r>
            <a:r>
              <a:rPr sz="2400" spc="-20" dirty="0"/>
              <a:t>they </a:t>
            </a:r>
            <a:r>
              <a:rPr sz="2400" dirty="0"/>
              <a:t>identify</a:t>
            </a:r>
            <a:r>
              <a:rPr sz="2400" spc="-40" dirty="0"/>
              <a:t> </a:t>
            </a:r>
            <a:r>
              <a:rPr sz="2400" dirty="0"/>
              <a:t>in</a:t>
            </a:r>
            <a:r>
              <a:rPr sz="2400" spc="-60" dirty="0"/>
              <a:t> </a:t>
            </a:r>
            <a:r>
              <a:rPr sz="2400" dirty="0"/>
              <a:t>the</a:t>
            </a:r>
            <a:r>
              <a:rPr sz="2400" spc="-60" dirty="0"/>
              <a:t> </a:t>
            </a:r>
            <a:r>
              <a:rPr sz="2400" spc="-10" dirty="0"/>
              <a:t>project.</a:t>
            </a:r>
          </a:p>
          <a:p>
            <a:pPr marL="12700" marR="5080">
              <a:lnSpc>
                <a:spcPct val="80000"/>
              </a:lnSpc>
              <a:spcBef>
                <a:spcPts val="865"/>
              </a:spcBef>
            </a:pPr>
            <a:r>
              <a:rPr sz="2400" dirty="0"/>
              <a:t>Keep</a:t>
            </a:r>
            <a:r>
              <a:rPr sz="2400" spc="-50" dirty="0"/>
              <a:t> </a:t>
            </a:r>
            <a:r>
              <a:rPr sz="2400" dirty="0"/>
              <a:t>a</a:t>
            </a:r>
            <a:r>
              <a:rPr sz="2400" spc="-55" dirty="0"/>
              <a:t> </a:t>
            </a:r>
            <a:r>
              <a:rPr sz="2400" dirty="0"/>
              <a:t>list</a:t>
            </a:r>
            <a:r>
              <a:rPr sz="2400" spc="-45" dirty="0"/>
              <a:t> </a:t>
            </a:r>
            <a:r>
              <a:rPr sz="2400" dirty="0"/>
              <a:t>of</a:t>
            </a:r>
            <a:r>
              <a:rPr sz="2400" spc="-75" dirty="0"/>
              <a:t> </a:t>
            </a:r>
            <a:r>
              <a:rPr sz="2400" dirty="0"/>
              <a:t>all</a:t>
            </a:r>
            <a:r>
              <a:rPr sz="2400" spc="-40" dirty="0"/>
              <a:t> </a:t>
            </a:r>
            <a:r>
              <a:rPr sz="2400" dirty="0"/>
              <a:t>project</a:t>
            </a:r>
            <a:r>
              <a:rPr sz="2400" spc="-55" dirty="0"/>
              <a:t> </a:t>
            </a:r>
            <a:r>
              <a:rPr sz="2400" dirty="0"/>
              <a:t>risks</a:t>
            </a:r>
            <a:r>
              <a:rPr sz="2400" spc="-50" dirty="0"/>
              <a:t> </a:t>
            </a:r>
            <a:r>
              <a:rPr sz="2400" dirty="0"/>
              <a:t>listing</a:t>
            </a:r>
            <a:r>
              <a:rPr sz="2400" spc="-50" dirty="0"/>
              <a:t> </a:t>
            </a:r>
            <a:r>
              <a:rPr sz="2400" dirty="0"/>
              <a:t>the</a:t>
            </a:r>
            <a:r>
              <a:rPr sz="2400" spc="-55" dirty="0"/>
              <a:t> </a:t>
            </a:r>
            <a:r>
              <a:rPr sz="2400" dirty="0"/>
              <a:t>following</a:t>
            </a:r>
            <a:r>
              <a:rPr sz="2400" spc="-25" dirty="0"/>
              <a:t> </a:t>
            </a:r>
            <a:r>
              <a:rPr sz="2400" spc="-10" dirty="0"/>
              <a:t>attributes</a:t>
            </a:r>
            <a:r>
              <a:rPr sz="2400" dirty="0"/>
              <a:t>  for</a:t>
            </a:r>
            <a:r>
              <a:rPr sz="2400" spc="-65" dirty="0"/>
              <a:t> </a:t>
            </a:r>
            <a:r>
              <a:rPr sz="2400" dirty="0"/>
              <a:t>each:</a:t>
            </a:r>
            <a:r>
              <a:rPr sz="2400" spc="-75" dirty="0"/>
              <a:t> </a:t>
            </a:r>
            <a:r>
              <a:rPr sz="2400" dirty="0"/>
              <a:t>date</a:t>
            </a:r>
            <a:r>
              <a:rPr sz="2400" spc="-60" dirty="0"/>
              <a:t> </a:t>
            </a:r>
            <a:r>
              <a:rPr sz="2400" dirty="0"/>
              <a:t>found,</a:t>
            </a:r>
            <a:r>
              <a:rPr sz="2400" spc="-60" dirty="0"/>
              <a:t> </a:t>
            </a:r>
            <a:r>
              <a:rPr sz="2400" spc="-10" dirty="0"/>
              <a:t>description,</a:t>
            </a:r>
            <a:r>
              <a:rPr sz="2400" spc="-50" dirty="0"/>
              <a:t> </a:t>
            </a:r>
            <a:r>
              <a:rPr sz="2400" dirty="0"/>
              <a:t>probability,</a:t>
            </a:r>
            <a:r>
              <a:rPr sz="2400" spc="-40" dirty="0"/>
              <a:t> </a:t>
            </a:r>
            <a:r>
              <a:rPr sz="2400" dirty="0"/>
              <a:t>and</a:t>
            </a:r>
            <a:r>
              <a:rPr sz="2400" spc="-60" dirty="0"/>
              <a:t> </a:t>
            </a:r>
            <a:r>
              <a:rPr sz="2400" spc="-10" dirty="0"/>
              <a:t>importance.</a:t>
            </a:r>
          </a:p>
          <a:p>
            <a:pPr marL="12700" marR="36830">
              <a:lnSpc>
                <a:spcPts val="2300"/>
              </a:lnSpc>
              <a:spcBef>
                <a:spcPts val="850"/>
              </a:spcBef>
            </a:pPr>
            <a:r>
              <a:rPr sz="2400" dirty="0"/>
              <a:t>Create</a:t>
            </a:r>
            <a:r>
              <a:rPr sz="2400" spc="-65" dirty="0"/>
              <a:t> </a:t>
            </a:r>
            <a:r>
              <a:rPr sz="2400" dirty="0"/>
              <a:t>a</a:t>
            </a:r>
            <a:r>
              <a:rPr sz="2400" spc="-65" dirty="0"/>
              <a:t> </a:t>
            </a:r>
            <a:r>
              <a:rPr sz="2400" dirty="0"/>
              <a:t>risk</a:t>
            </a:r>
            <a:r>
              <a:rPr sz="2400" spc="-60" dirty="0"/>
              <a:t> </a:t>
            </a:r>
            <a:r>
              <a:rPr sz="2400" dirty="0"/>
              <a:t>mitigation</a:t>
            </a:r>
            <a:r>
              <a:rPr sz="2400" spc="-65" dirty="0"/>
              <a:t> </a:t>
            </a:r>
            <a:r>
              <a:rPr sz="2400" dirty="0"/>
              <a:t>plan</a:t>
            </a:r>
            <a:r>
              <a:rPr sz="2400" spc="-55" dirty="0"/>
              <a:t> </a:t>
            </a:r>
            <a:r>
              <a:rPr sz="2400" dirty="0"/>
              <a:t>to</a:t>
            </a:r>
            <a:r>
              <a:rPr sz="2400" spc="-65" dirty="0"/>
              <a:t> </a:t>
            </a:r>
            <a:r>
              <a:rPr sz="2400" dirty="0"/>
              <a:t>describe</a:t>
            </a:r>
            <a:r>
              <a:rPr sz="2400" spc="-50" dirty="0"/>
              <a:t> </a:t>
            </a:r>
            <a:r>
              <a:rPr sz="2400" dirty="0"/>
              <a:t>how</a:t>
            </a:r>
            <a:r>
              <a:rPr sz="2400" spc="-60" dirty="0"/>
              <a:t> </a:t>
            </a:r>
            <a:r>
              <a:rPr sz="2400" dirty="0"/>
              <a:t>each</a:t>
            </a:r>
            <a:r>
              <a:rPr sz="2400" spc="-75" dirty="0"/>
              <a:t> </a:t>
            </a:r>
            <a:r>
              <a:rPr sz="2400" dirty="0"/>
              <a:t>risk</a:t>
            </a:r>
            <a:r>
              <a:rPr sz="2400" spc="-60" dirty="0"/>
              <a:t> </a:t>
            </a:r>
            <a:r>
              <a:rPr sz="2400" dirty="0"/>
              <a:t>will</a:t>
            </a:r>
            <a:r>
              <a:rPr sz="2400" spc="-50" dirty="0"/>
              <a:t> </a:t>
            </a:r>
            <a:r>
              <a:rPr sz="2400" spc="-25" dirty="0"/>
              <a:t>be </a:t>
            </a:r>
            <a:r>
              <a:rPr sz="2400" dirty="0"/>
              <a:t>handled</a:t>
            </a:r>
            <a:r>
              <a:rPr sz="2400" spc="-15" dirty="0"/>
              <a:t> </a:t>
            </a:r>
            <a:r>
              <a:rPr sz="2400" dirty="0"/>
              <a:t>–</a:t>
            </a:r>
            <a:r>
              <a:rPr sz="2400" spc="-60" dirty="0"/>
              <a:t> </a:t>
            </a:r>
            <a:r>
              <a:rPr sz="2400" dirty="0"/>
              <a:t>what,</a:t>
            </a:r>
            <a:r>
              <a:rPr sz="2400" spc="-50" dirty="0"/>
              <a:t> </a:t>
            </a:r>
            <a:r>
              <a:rPr sz="2400" dirty="0"/>
              <a:t>when,</a:t>
            </a:r>
            <a:r>
              <a:rPr sz="2400" spc="-45" dirty="0"/>
              <a:t> </a:t>
            </a:r>
            <a:r>
              <a:rPr sz="2400" dirty="0"/>
              <a:t>by</a:t>
            </a:r>
            <a:r>
              <a:rPr sz="2400" spc="-50" dirty="0"/>
              <a:t> </a:t>
            </a:r>
            <a:r>
              <a:rPr sz="2400" dirty="0"/>
              <a:t>who</a:t>
            </a:r>
            <a:r>
              <a:rPr sz="2400" spc="-50" dirty="0"/>
              <a:t> </a:t>
            </a:r>
            <a:r>
              <a:rPr sz="2400" dirty="0"/>
              <a:t>and</a:t>
            </a:r>
            <a:r>
              <a:rPr sz="2400" spc="-45" dirty="0"/>
              <a:t> </a:t>
            </a:r>
            <a:r>
              <a:rPr sz="2400" dirty="0"/>
              <a:t>how</a:t>
            </a:r>
            <a:r>
              <a:rPr sz="2400" spc="-60" dirty="0"/>
              <a:t> </a:t>
            </a:r>
            <a:r>
              <a:rPr sz="2400" dirty="0"/>
              <a:t>to</a:t>
            </a:r>
            <a:r>
              <a:rPr sz="2400" spc="-60" dirty="0"/>
              <a:t> </a:t>
            </a:r>
            <a:r>
              <a:rPr sz="2400" dirty="0"/>
              <a:t>handle</a:t>
            </a:r>
            <a:r>
              <a:rPr sz="2400" spc="-30" dirty="0"/>
              <a:t> </a:t>
            </a:r>
            <a:r>
              <a:rPr sz="2400" dirty="0"/>
              <a:t>to</a:t>
            </a:r>
            <a:r>
              <a:rPr sz="2400" spc="-70" dirty="0"/>
              <a:t> </a:t>
            </a:r>
            <a:r>
              <a:rPr sz="2400" spc="-10" dirty="0"/>
              <a:t>avoid </a:t>
            </a:r>
            <a:r>
              <a:rPr sz="2400" dirty="0"/>
              <a:t>and</a:t>
            </a:r>
            <a:r>
              <a:rPr sz="2400" spc="-55" dirty="0"/>
              <a:t> </a:t>
            </a:r>
            <a:r>
              <a:rPr sz="2400" dirty="0"/>
              <a:t>minimize</a:t>
            </a:r>
            <a:r>
              <a:rPr sz="2400" spc="-50" dirty="0"/>
              <a:t> </a:t>
            </a:r>
            <a:r>
              <a:rPr sz="2400" spc="-10" dirty="0"/>
              <a:t>consequences,</a:t>
            </a:r>
            <a:r>
              <a:rPr sz="2400" spc="-25" dirty="0"/>
              <a:t> </a:t>
            </a:r>
            <a:r>
              <a:rPr sz="2400" dirty="0"/>
              <a:t>if</a:t>
            </a:r>
            <a:r>
              <a:rPr sz="2400" spc="-65" dirty="0"/>
              <a:t> </a:t>
            </a:r>
            <a:r>
              <a:rPr sz="2400" dirty="0"/>
              <a:t>it</a:t>
            </a:r>
            <a:r>
              <a:rPr sz="2400" spc="-65" dirty="0"/>
              <a:t> </a:t>
            </a:r>
            <a:r>
              <a:rPr sz="2400" dirty="0"/>
              <a:t>becomes</a:t>
            </a:r>
            <a:r>
              <a:rPr sz="2400" spc="-45" dirty="0"/>
              <a:t> </a:t>
            </a:r>
            <a:r>
              <a:rPr sz="2400" dirty="0"/>
              <a:t>a</a:t>
            </a:r>
            <a:r>
              <a:rPr sz="2400" spc="-65" dirty="0"/>
              <a:t> </a:t>
            </a:r>
            <a:r>
              <a:rPr sz="2400" spc="-10" dirty="0"/>
              <a:t>liability.</a:t>
            </a:r>
          </a:p>
          <a:p>
            <a:pPr marL="12700" marR="499745">
              <a:lnSpc>
                <a:spcPts val="2310"/>
              </a:lnSpc>
              <a:spcBef>
                <a:spcPts val="865"/>
              </a:spcBef>
            </a:pPr>
            <a:r>
              <a:rPr sz="2400" dirty="0"/>
              <a:t>Assign</a:t>
            </a:r>
            <a:r>
              <a:rPr sz="2400" spc="-50" dirty="0"/>
              <a:t> </a:t>
            </a:r>
            <a:r>
              <a:rPr sz="2400" dirty="0"/>
              <a:t>a</a:t>
            </a:r>
            <a:r>
              <a:rPr sz="2400" spc="-50" dirty="0"/>
              <a:t> </a:t>
            </a:r>
            <a:r>
              <a:rPr sz="2400" dirty="0"/>
              <a:t>team</a:t>
            </a:r>
            <a:r>
              <a:rPr sz="2400" spc="-60" dirty="0"/>
              <a:t> </a:t>
            </a:r>
            <a:r>
              <a:rPr sz="2400" dirty="0"/>
              <a:t>member</a:t>
            </a:r>
            <a:r>
              <a:rPr sz="2400" spc="-55" dirty="0"/>
              <a:t> </a:t>
            </a:r>
            <a:r>
              <a:rPr sz="2400" dirty="0"/>
              <a:t>to</a:t>
            </a:r>
            <a:r>
              <a:rPr sz="2400" spc="-75" dirty="0"/>
              <a:t> </a:t>
            </a:r>
            <a:r>
              <a:rPr sz="2400" dirty="0"/>
              <a:t>be</a:t>
            </a:r>
            <a:r>
              <a:rPr sz="2400" spc="-45" dirty="0"/>
              <a:t> </a:t>
            </a:r>
            <a:r>
              <a:rPr sz="2400" dirty="0"/>
              <a:t>responsible</a:t>
            </a:r>
            <a:r>
              <a:rPr sz="2400" spc="-30" dirty="0"/>
              <a:t> </a:t>
            </a:r>
            <a:r>
              <a:rPr sz="2400" dirty="0"/>
              <a:t>for</a:t>
            </a:r>
            <a:r>
              <a:rPr sz="2400" spc="-65" dirty="0"/>
              <a:t> </a:t>
            </a:r>
            <a:r>
              <a:rPr sz="2400" dirty="0"/>
              <a:t>its</a:t>
            </a:r>
            <a:r>
              <a:rPr sz="2400" spc="-60" dirty="0"/>
              <a:t> </a:t>
            </a:r>
            <a:r>
              <a:rPr sz="2400" spc="-10" dirty="0"/>
              <a:t>resolution </a:t>
            </a:r>
            <a:r>
              <a:rPr sz="2400" dirty="0"/>
              <a:t>and</a:t>
            </a:r>
            <a:r>
              <a:rPr sz="2400" spc="-25" dirty="0"/>
              <a:t> </a:t>
            </a:r>
            <a:r>
              <a:rPr sz="2400" dirty="0"/>
              <a:t>a</a:t>
            </a:r>
            <a:r>
              <a:rPr sz="2400" spc="-45" dirty="0"/>
              <a:t> </a:t>
            </a:r>
            <a:r>
              <a:rPr sz="2400" dirty="0"/>
              <a:t>date</a:t>
            </a:r>
            <a:r>
              <a:rPr sz="2400" spc="-35" dirty="0"/>
              <a:t> </a:t>
            </a:r>
            <a:r>
              <a:rPr sz="2400" dirty="0"/>
              <a:t>by</a:t>
            </a:r>
            <a:r>
              <a:rPr sz="2400" spc="-30" dirty="0"/>
              <a:t> </a:t>
            </a:r>
            <a:r>
              <a:rPr sz="2400" dirty="0"/>
              <a:t>which</a:t>
            </a:r>
            <a:r>
              <a:rPr sz="2400" spc="-30" dirty="0"/>
              <a:t> </a:t>
            </a:r>
            <a:r>
              <a:rPr sz="2400" dirty="0"/>
              <a:t>the</a:t>
            </a:r>
            <a:r>
              <a:rPr sz="2400" spc="-35" dirty="0"/>
              <a:t> </a:t>
            </a:r>
            <a:r>
              <a:rPr sz="2400" dirty="0"/>
              <a:t>risk</a:t>
            </a:r>
            <a:r>
              <a:rPr sz="2400" spc="-40" dirty="0"/>
              <a:t> </a:t>
            </a:r>
            <a:r>
              <a:rPr sz="2400" dirty="0"/>
              <a:t>must</a:t>
            </a:r>
            <a:r>
              <a:rPr sz="2400" spc="-35" dirty="0"/>
              <a:t> </a:t>
            </a:r>
            <a:r>
              <a:rPr sz="2400" dirty="0"/>
              <a:t>be</a:t>
            </a:r>
            <a:r>
              <a:rPr sz="2400" spc="-30" dirty="0"/>
              <a:t> </a:t>
            </a:r>
            <a:r>
              <a:rPr sz="2400" spc="-10" dirty="0"/>
              <a:t>resolved.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66</a:t>
            </a:fld>
            <a:endParaRPr spc="-25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4645152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Risk</a:t>
            </a:r>
            <a:r>
              <a:rPr spc="-80" dirty="0"/>
              <a:t> </a:t>
            </a:r>
            <a:r>
              <a:rPr spc="-10" dirty="0"/>
              <a:t>Identification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55775"/>
            <a:ext cx="240791" cy="24841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535935"/>
            <a:ext cx="240791" cy="24841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816096"/>
            <a:ext cx="240791" cy="24841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55395" y="1124458"/>
            <a:ext cx="8174355" cy="378079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12700" marR="5080" algn="just">
              <a:lnSpc>
                <a:spcPts val="3020"/>
              </a:lnSpc>
              <a:spcBef>
                <a:spcPts val="480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identification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systematic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attempt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specify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threats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plan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(i.e.,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estimates,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schedule,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resources</a:t>
            </a:r>
            <a:r>
              <a:rPr sz="2800" spc="-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etc.).</a:t>
            </a:r>
            <a:endParaRPr sz="2800">
              <a:latin typeface="Arial"/>
              <a:cs typeface="Arial"/>
            </a:endParaRPr>
          </a:p>
          <a:p>
            <a:pPr marL="12700" marR="421005">
              <a:lnSpc>
                <a:spcPts val="3020"/>
              </a:lnSpc>
              <a:spcBef>
                <a:spcPts val="1019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identifying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predictable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risks,</a:t>
            </a:r>
            <a:r>
              <a:rPr sz="28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managers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can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take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first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step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toward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avoiding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them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when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possible,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control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them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when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necessary.</a:t>
            </a:r>
            <a:endParaRPr sz="2800">
              <a:latin typeface="Arial"/>
              <a:cs typeface="Arial"/>
            </a:endParaRPr>
          </a:p>
          <a:p>
            <a:pPr marL="12700" marR="24130">
              <a:lnSpc>
                <a:spcPts val="3020"/>
              </a:lnSpc>
              <a:spcBef>
                <a:spcPts val="102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At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beginning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project,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managers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must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create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checklist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identification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estimate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impact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project.</a:t>
            </a:r>
            <a:endParaRPr sz="28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67</a:t>
            </a:fld>
            <a:endParaRPr spc="-25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4672584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Product</a:t>
            </a:r>
            <a:r>
              <a:rPr spc="-75" dirty="0"/>
              <a:t> </a:t>
            </a:r>
            <a:r>
              <a:rPr dirty="0"/>
              <a:t>Size</a:t>
            </a:r>
            <a:r>
              <a:rPr spc="-80" dirty="0"/>
              <a:t> </a:t>
            </a:r>
            <a:r>
              <a:rPr spc="-20" dirty="0"/>
              <a:t>Risk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1521333"/>
            <a:ext cx="202692" cy="21336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2289301"/>
            <a:ext cx="202692" cy="21336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2742057"/>
            <a:ext cx="140207" cy="13411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3107817"/>
            <a:ext cx="140207" cy="13411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3473577"/>
            <a:ext cx="140207" cy="13411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3839336"/>
            <a:ext cx="140207" cy="13411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4205096"/>
            <a:ext cx="140207" cy="134112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4570857"/>
            <a:ext cx="140207" cy="134112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4936616"/>
            <a:ext cx="140207" cy="134112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907796" y="1406778"/>
            <a:ext cx="7208520" cy="372110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68580">
              <a:lnSpc>
                <a:spcPts val="2590"/>
              </a:lnSpc>
              <a:spcBef>
                <a:spcPts val="42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directly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proportional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size,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larger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project,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more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risk.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Examples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product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size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risk:</a:t>
            </a:r>
            <a:endParaRPr sz="2400">
              <a:latin typeface="Arial"/>
              <a:cs typeface="Arial"/>
            </a:endParaRPr>
          </a:p>
          <a:p>
            <a:pPr marL="398145" marR="1203325">
              <a:lnSpc>
                <a:spcPct val="120000"/>
              </a:lnSpc>
              <a:spcBef>
                <a:spcPts val="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Accuracy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size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estimate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product.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Degree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confidence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estimated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size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estimate.</a:t>
            </a:r>
            <a:endParaRPr sz="20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Accuracy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estimates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number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tasks,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files,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transactions.</a:t>
            </a:r>
            <a:endParaRPr sz="2000">
              <a:latin typeface="Arial"/>
              <a:cs typeface="Arial"/>
            </a:endParaRPr>
          </a:p>
          <a:p>
            <a:pPr marL="398145" marR="358140">
              <a:lnSpc>
                <a:spcPct val="120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Accuracy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size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database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used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project.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Accuracy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number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users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product.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Number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requirement</a:t>
            </a:r>
            <a:r>
              <a:rPr sz="20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changes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product.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Number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reused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project.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68</a:t>
            </a:fld>
            <a:endParaRPr spc="-25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3854196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Business</a:t>
            </a:r>
            <a:r>
              <a:rPr spc="-175" dirty="0"/>
              <a:t> </a:t>
            </a:r>
            <a:r>
              <a:rPr spc="-20" dirty="0"/>
              <a:t>Risk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55775"/>
            <a:ext cx="240791" cy="24841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1792223"/>
            <a:ext cx="164592" cy="16002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231135"/>
            <a:ext cx="164592" cy="16002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670048"/>
            <a:ext cx="164592" cy="16002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108960"/>
            <a:ext cx="164592" cy="16002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547871"/>
            <a:ext cx="164592" cy="16001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986784"/>
            <a:ext cx="164592" cy="16001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425696"/>
            <a:ext cx="164592" cy="16001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864608"/>
            <a:ext cx="164592" cy="160019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755395" y="1036750"/>
            <a:ext cx="8077200" cy="4053840"/>
          </a:xfrm>
          <a:prstGeom prst="rect">
            <a:avLst/>
          </a:prstGeom>
        </p:spPr>
        <p:txBody>
          <a:bodyPr vert="horz" wrap="square" lIns="0" tIns="996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following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impact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business:</a:t>
            </a:r>
            <a:endParaRPr sz="2800">
              <a:latin typeface="Arial"/>
              <a:cs typeface="Arial"/>
            </a:endParaRPr>
          </a:p>
          <a:p>
            <a:pPr marL="398145" marR="1198880">
              <a:lnSpc>
                <a:spcPct val="120100"/>
              </a:lnSpc>
              <a:spcBef>
                <a:spcPts val="1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Effect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product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company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revenue.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Reasonable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product</a:t>
            </a:r>
            <a:r>
              <a:rPr sz="2400" spc="-1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delivery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schedule.</a:t>
            </a:r>
            <a:endParaRPr sz="2400">
              <a:latin typeface="Arial"/>
              <a:cs typeface="Arial"/>
            </a:endParaRPr>
          </a:p>
          <a:p>
            <a:pPr marL="398145" marR="1336675">
              <a:lnSpc>
                <a:spcPct val="12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Number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customers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product.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Number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similar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products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competitors.</a:t>
            </a:r>
            <a:endParaRPr sz="24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Quality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product.</a:t>
            </a:r>
            <a:endParaRPr sz="24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associated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development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product.</a:t>
            </a:r>
            <a:endParaRPr sz="24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58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associated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late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delivery.</a:t>
            </a:r>
            <a:endParaRPr sz="24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associated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defective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product.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69</a:t>
            </a:fld>
            <a:endParaRPr spc="-25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20"/>
            <a:ext cx="7377683" cy="13411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Example:</a:t>
            </a:r>
            <a:r>
              <a:rPr spc="-150" dirty="0"/>
              <a:t> </a:t>
            </a:r>
            <a:r>
              <a:rPr dirty="0"/>
              <a:t>Cash</a:t>
            </a:r>
            <a:r>
              <a:rPr spc="-175" dirty="0"/>
              <a:t> </a:t>
            </a:r>
            <a:r>
              <a:rPr spc="-10" dirty="0"/>
              <a:t>Budget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8640" y="4235196"/>
            <a:ext cx="278891" cy="28498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8640" y="4820411"/>
            <a:ext cx="278891" cy="284988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984300" y="3990822"/>
            <a:ext cx="7581900" cy="1635760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65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Cash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3200" spc="-20" dirty="0">
                <a:solidFill>
                  <a:srgbClr val="FFFFFF"/>
                </a:solidFill>
                <a:latin typeface="Arial"/>
                <a:cs typeface="Arial"/>
              </a:rPr>
              <a:t> King</a:t>
            </a:r>
            <a:endParaRPr sz="3200">
              <a:latin typeface="Arial"/>
              <a:cs typeface="Arial"/>
            </a:endParaRPr>
          </a:p>
          <a:p>
            <a:pPr marL="12700" marR="5080">
              <a:lnSpc>
                <a:spcPts val="3460"/>
              </a:lnSpc>
              <a:spcBef>
                <a:spcPts val="1200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32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company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needs</a:t>
            </a:r>
            <a:r>
              <a:rPr sz="3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cash</a:t>
            </a:r>
            <a:r>
              <a:rPr sz="3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3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operate,</a:t>
            </a:r>
            <a:r>
              <a:rPr sz="3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20" dirty="0">
                <a:solidFill>
                  <a:srgbClr val="FFFFFF"/>
                </a:solidFill>
                <a:latin typeface="Arial"/>
                <a:cs typeface="Arial"/>
              </a:rPr>
              <a:t>else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3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go</a:t>
            </a:r>
            <a:r>
              <a:rPr sz="32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out</a:t>
            </a:r>
            <a:r>
              <a:rPr sz="3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3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business</a:t>
            </a:r>
            <a:endParaRPr sz="32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90600" y="1600200"/>
            <a:ext cx="6610350" cy="2181225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3997452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Customer</a:t>
            </a:r>
            <a:r>
              <a:rPr spc="-185" dirty="0"/>
              <a:t> </a:t>
            </a:r>
            <a:r>
              <a:rPr spc="-20" dirty="0"/>
              <a:t>Risk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46632"/>
            <a:ext cx="202691" cy="21336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673095"/>
            <a:ext cx="202691" cy="21336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125723"/>
            <a:ext cx="140207" cy="13411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491484"/>
            <a:ext cx="140207" cy="134111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857244"/>
            <a:ext cx="140207" cy="13411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223003"/>
            <a:ext cx="140207" cy="13411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588764"/>
            <a:ext cx="140207" cy="134112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954523"/>
            <a:ext cx="140207" cy="134112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5320284"/>
            <a:ext cx="140207" cy="134112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5686044"/>
            <a:ext cx="140207" cy="134112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755395" y="1132078"/>
            <a:ext cx="8293734" cy="474535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460375">
              <a:lnSpc>
                <a:spcPts val="2590"/>
              </a:lnSpc>
              <a:spcBef>
                <a:spcPts val="42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Customers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different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needs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often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unclear/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contradictory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communicating.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can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profound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ts val="2590"/>
              </a:lnSpc>
              <a:spcBef>
                <a:spcPts val="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impact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team’s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ability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complete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on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within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budget.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Examples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customer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risk:</a:t>
            </a:r>
            <a:endParaRPr sz="2400">
              <a:latin typeface="Arial"/>
              <a:cs typeface="Arial"/>
            </a:endParaRPr>
          </a:p>
          <a:p>
            <a:pPr marL="398145" marR="1312545">
              <a:lnSpc>
                <a:spcPct val="12000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Customers</a:t>
            </a:r>
            <a:r>
              <a:rPr sz="20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understand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what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required.</a:t>
            </a:r>
            <a:r>
              <a:rPr sz="2000" spc="500" dirty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Customers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write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requirements.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Customers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sure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scope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project.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Customers</a:t>
            </a:r>
            <a:r>
              <a:rPr sz="20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limited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participate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project.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Customers</a:t>
            </a:r>
            <a:r>
              <a:rPr sz="20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technically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sophisticated</a:t>
            </a:r>
            <a:r>
              <a:rPr sz="20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product.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Customers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completion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their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needs.</a:t>
            </a:r>
            <a:endParaRPr sz="2000">
              <a:latin typeface="Arial"/>
              <a:cs typeface="Arial"/>
            </a:endParaRPr>
          </a:p>
          <a:p>
            <a:pPr marL="398145" marR="3080385">
              <a:lnSpc>
                <a:spcPct val="120000"/>
              </a:lnSpc>
              <a:spcBef>
                <a:spcPts val="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Customers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change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their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mind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often.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Customers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often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contradict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each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other.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70</a:t>
            </a:fld>
            <a:endParaRPr spc="-25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6143244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Multiple</a:t>
            </a:r>
            <a:r>
              <a:rPr spc="-195" dirty="0"/>
              <a:t> </a:t>
            </a:r>
            <a:r>
              <a:rPr dirty="0"/>
              <a:t>Customers</a:t>
            </a:r>
            <a:r>
              <a:rPr spc="-185" dirty="0"/>
              <a:t> </a:t>
            </a:r>
            <a:r>
              <a:rPr spc="-20" dirty="0"/>
              <a:t>Risk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10055"/>
            <a:ext cx="202691" cy="21336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490216"/>
            <a:ext cx="202691" cy="21336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477767"/>
            <a:ext cx="202691" cy="21336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899915"/>
            <a:ext cx="140207" cy="13411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479035"/>
            <a:ext cx="140207" cy="134112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755395" y="1095502"/>
            <a:ext cx="8297545" cy="4062729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715">
              <a:lnSpc>
                <a:spcPct val="80000"/>
              </a:lnSpc>
              <a:spcBef>
                <a:spcPts val="67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Multiple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customers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exist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their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needs,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behaviors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goals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always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same.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Their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objective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associated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cost,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performance,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often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 be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different.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ts val="2300"/>
              </a:lnSpc>
              <a:spcBef>
                <a:spcPts val="85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These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differences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often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lead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contention,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potentially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suboptimal</a:t>
            </a:r>
            <a:r>
              <a:rPr sz="24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design</a:t>
            </a:r>
            <a:r>
              <a:rPr sz="24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solutions,</a:t>
            </a:r>
            <a:r>
              <a:rPr sz="24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funding</a:t>
            </a:r>
            <a:r>
              <a:rPr sz="2400" spc="-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allocation,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1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schedule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priorities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increases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risk.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 example:</a:t>
            </a:r>
            <a:endParaRPr sz="2400">
              <a:latin typeface="Arial"/>
              <a:cs typeface="Arial"/>
            </a:endParaRPr>
          </a:p>
          <a:p>
            <a:pPr marL="398145">
              <a:lnSpc>
                <a:spcPts val="2160"/>
              </a:lnSpc>
              <a:spcBef>
                <a:spcPts val="24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Users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always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favor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functionality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performance</a:t>
            </a:r>
            <a:r>
              <a:rPr sz="20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when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managers</a:t>
            </a:r>
            <a:endParaRPr sz="2000">
              <a:latin typeface="Arial"/>
              <a:cs typeface="Arial"/>
            </a:endParaRPr>
          </a:p>
          <a:p>
            <a:pPr marL="398145">
              <a:lnSpc>
                <a:spcPts val="2160"/>
              </a:lnSpc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prefer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schedule.</a:t>
            </a:r>
            <a:endParaRPr sz="2000">
              <a:latin typeface="Arial"/>
              <a:cs typeface="Arial"/>
            </a:endParaRPr>
          </a:p>
          <a:p>
            <a:pPr marL="398145" marR="48260">
              <a:lnSpc>
                <a:spcPct val="80000"/>
              </a:lnSpc>
              <a:spcBef>
                <a:spcPts val="72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Mission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critical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users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consider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performance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dominant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factor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require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and/schedule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adjustments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during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development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meet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performance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requirements.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71</a:t>
            </a:fld>
            <a:endParaRPr spc="-25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4195572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Integration</a:t>
            </a:r>
            <a:r>
              <a:rPr spc="-225" dirty="0"/>
              <a:t> </a:t>
            </a:r>
            <a:r>
              <a:rPr spc="-20" dirty="0"/>
              <a:t>Risk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10055"/>
            <a:ext cx="202691" cy="21336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197607"/>
            <a:ext cx="202691" cy="21336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619755"/>
            <a:ext cx="140207" cy="13411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955035"/>
            <a:ext cx="140207" cy="13411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290315"/>
            <a:ext cx="140207" cy="13411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625596"/>
            <a:ext cx="140207" cy="13411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941064"/>
            <a:ext cx="202691" cy="213360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755395" y="1095502"/>
            <a:ext cx="8227059" cy="429323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22225">
              <a:lnSpc>
                <a:spcPct val="80000"/>
              </a:lnSpc>
              <a:spcBef>
                <a:spcPts val="67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Integration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present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many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projects,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especially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larger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projects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where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many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components,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platforms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technologies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must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fully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integrated.</a:t>
            </a:r>
            <a:endParaRPr sz="2400">
              <a:latin typeface="Arial"/>
              <a:cs typeface="Arial"/>
            </a:endParaRPr>
          </a:p>
          <a:p>
            <a:pPr marL="398145" marR="5586095" indent="-386080">
              <a:lnSpc>
                <a:spcPct val="109500"/>
              </a:lnSpc>
              <a:spcBef>
                <a:spcPts val="1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example: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Hardware/hardware Hardware/software Software/software</a:t>
            </a:r>
            <a:endParaRPr sz="20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240"/>
              </a:spcBef>
            </a:pP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Network-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sz="20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integration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multiple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platforms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etc.</a:t>
            </a:r>
            <a:endParaRPr sz="2000">
              <a:latin typeface="Arial"/>
              <a:cs typeface="Arial"/>
            </a:endParaRPr>
          </a:p>
          <a:p>
            <a:pPr marL="12700" marR="5080">
              <a:lnSpc>
                <a:spcPct val="80000"/>
              </a:lnSpc>
              <a:spcBef>
                <a:spcPts val="86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potential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integration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significant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because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most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managers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experience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managing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large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scale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systems,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therefore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they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tendency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underestimate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integration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overestimate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maturity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components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4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require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integration.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72</a:t>
            </a:fld>
            <a:endParaRPr spc="-25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20"/>
            <a:ext cx="5247132" cy="13411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dirty="0"/>
              <a:t>Technology</a:t>
            </a:r>
            <a:r>
              <a:rPr sz="4800" spc="-250" dirty="0"/>
              <a:t> </a:t>
            </a:r>
            <a:r>
              <a:rPr sz="4800" spc="-20" dirty="0"/>
              <a:t>Risk</a:t>
            </a:r>
            <a:endParaRPr sz="480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1167383"/>
            <a:ext cx="202692" cy="204215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07796" y="1055877"/>
            <a:ext cx="7769859" cy="132334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>
              <a:lnSpc>
                <a:spcPts val="2480"/>
              </a:lnSpc>
              <a:spcBef>
                <a:spcPts val="420"/>
              </a:spcBef>
            </a:pP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New</a:t>
            </a:r>
            <a:r>
              <a:rPr sz="23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technology</a:t>
            </a:r>
            <a:r>
              <a:rPr sz="23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3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always</a:t>
            </a:r>
            <a:r>
              <a:rPr sz="23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challenging</a:t>
            </a:r>
            <a:r>
              <a:rPr sz="23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but</a:t>
            </a:r>
            <a:r>
              <a:rPr sz="23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also</a:t>
            </a:r>
            <a:r>
              <a:rPr sz="2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FFFFFF"/>
                </a:solidFill>
                <a:latin typeface="Arial"/>
                <a:cs typeface="Arial"/>
              </a:rPr>
              <a:t>risky.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Following</a:t>
            </a:r>
            <a:r>
              <a:rPr sz="23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3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3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checklist</a:t>
            </a:r>
            <a:r>
              <a:rPr sz="23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3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technology</a:t>
            </a:r>
            <a:r>
              <a:rPr sz="23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risks,</a:t>
            </a:r>
            <a:r>
              <a:rPr sz="2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sz="23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answer</a:t>
            </a:r>
            <a:r>
              <a:rPr sz="23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spc="-25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any</a:t>
            </a:r>
            <a:r>
              <a:rPr sz="23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question</a:t>
            </a:r>
            <a:r>
              <a:rPr sz="2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3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“Yes”</a:t>
            </a:r>
            <a:r>
              <a:rPr sz="23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then</a:t>
            </a:r>
            <a:r>
              <a:rPr sz="23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3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managers</a:t>
            </a:r>
            <a:r>
              <a:rPr sz="23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need</a:t>
            </a:r>
            <a:r>
              <a:rPr sz="23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3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FFFFFF"/>
                </a:solidFill>
                <a:latin typeface="Arial"/>
                <a:cs typeface="Arial"/>
              </a:rPr>
              <a:t>assess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3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technology</a:t>
            </a:r>
            <a:r>
              <a:rPr sz="23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3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300" spc="-10" dirty="0">
                <a:solidFill>
                  <a:srgbClr val="FFFFFF"/>
                </a:solidFill>
                <a:latin typeface="Arial"/>
                <a:cs typeface="Arial"/>
              </a:rPr>
              <a:t>potential.</a:t>
            </a:r>
            <a:endParaRPr sz="23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8600" y="2432442"/>
            <a:ext cx="8686800" cy="4267200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73</a:t>
            </a:fld>
            <a:endParaRPr spc="-25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2638044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Example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1480185"/>
            <a:ext cx="178308" cy="17830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2303145"/>
            <a:ext cx="178308" cy="17830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3125977"/>
            <a:ext cx="178308" cy="17830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4192904"/>
            <a:ext cx="178308" cy="178307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907796" y="1382395"/>
            <a:ext cx="7753984" cy="3531870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12700" marR="160655" algn="just">
              <a:lnSpc>
                <a:spcPct val="80000"/>
              </a:lnSpc>
              <a:spcBef>
                <a:spcPts val="58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ABC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company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has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introduced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object-oriented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(OO)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technology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into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its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organization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selecting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“X”,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has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limited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pilot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use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technology.</a:t>
            </a:r>
            <a:endParaRPr sz="2000">
              <a:latin typeface="Arial"/>
              <a:cs typeface="Arial"/>
            </a:endParaRPr>
          </a:p>
          <a:p>
            <a:pPr marL="12700" marR="289560">
              <a:lnSpc>
                <a:spcPct val="80000"/>
              </a:lnSpc>
              <a:spcBef>
                <a:spcPts val="72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Although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many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“X”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personnel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were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familiar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OO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concept,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they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had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been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part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development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process,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they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no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experience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technology's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application.</a:t>
            </a:r>
            <a:endParaRPr sz="2000">
              <a:latin typeface="Arial"/>
              <a:cs typeface="Arial"/>
            </a:endParaRPr>
          </a:p>
          <a:p>
            <a:pPr marL="12700" marR="260350">
              <a:lnSpc>
                <a:spcPct val="80000"/>
              </a:lnSpc>
              <a:spcBef>
                <a:spcPts val="72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taking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personnel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longer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than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expected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learn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new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technology.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Some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personnel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concerned,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example,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modules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implemented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date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might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inefficient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satisfy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project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“X”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performance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requirements.</a:t>
            </a:r>
            <a:endParaRPr sz="2000">
              <a:latin typeface="Arial"/>
              <a:cs typeface="Arial"/>
            </a:endParaRPr>
          </a:p>
          <a:p>
            <a:pPr marL="12700" marR="5080">
              <a:lnSpc>
                <a:spcPts val="1920"/>
              </a:lnSpc>
              <a:spcBef>
                <a:spcPts val="70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is: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Given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lack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OO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technology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experience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training,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there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possibility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product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meet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performance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functionality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requirements</a:t>
            </a:r>
            <a:r>
              <a:rPr sz="20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within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defined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schedule.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74</a:t>
            </a:fld>
            <a:endParaRPr spc="-25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20"/>
            <a:ext cx="5721096" cy="13411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dirty="0"/>
              <a:t>Project</a:t>
            </a:r>
            <a:r>
              <a:rPr sz="4800" spc="-135" dirty="0"/>
              <a:t> </a:t>
            </a:r>
            <a:r>
              <a:rPr sz="4800" dirty="0"/>
              <a:t>Team</a:t>
            </a:r>
            <a:r>
              <a:rPr sz="4800" spc="-100" dirty="0"/>
              <a:t> </a:t>
            </a:r>
            <a:r>
              <a:rPr sz="4800" spc="-20" dirty="0"/>
              <a:t>Risk</a:t>
            </a:r>
            <a:endParaRPr sz="480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1165860"/>
            <a:ext cx="190500" cy="195072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07796" y="1058925"/>
            <a:ext cx="7746365" cy="1265555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 marR="5080">
              <a:lnSpc>
                <a:spcPts val="2380"/>
              </a:lnSpc>
              <a:spcBef>
                <a:spcPts val="390"/>
              </a:spcBef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knowledge,</a:t>
            </a:r>
            <a:r>
              <a:rPr sz="22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skill</a:t>
            </a:r>
            <a:r>
              <a:rPr sz="22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experience</a:t>
            </a:r>
            <a:r>
              <a:rPr sz="2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2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teams</a:t>
            </a:r>
            <a:r>
              <a:rPr sz="2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2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critical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success.</a:t>
            </a:r>
            <a:r>
              <a:rPr sz="22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Following</a:t>
            </a:r>
            <a:r>
              <a:rPr sz="2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checklist</a:t>
            </a:r>
            <a:r>
              <a:rPr sz="22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assess</a:t>
            </a:r>
            <a:r>
              <a:rPr sz="2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project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team</a:t>
            </a:r>
            <a:r>
              <a:rPr sz="2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risks,</a:t>
            </a:r>
            <a:r>
              <a:rPr sz="2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sz="2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answer</a:t>
            </a:r>
            <a:r>
              <a:rPr sz="2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any</a:t>
            </a:r>
            <a:r>
              <a:rPr sz="2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question</a:t>
            </a:r>
            <a:r>
              <a:rPr sz="2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“NO”,</a:t>
            </a:r>
            <a:r>
              <a:rPr sz="2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2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project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manager</a:t>
            </a:r>
            <a:r>
              <a:rPr sz="2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must</a:t>
            </a:r>
            <a:r>
              <a:rPr sz="22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assess</a:t>
            </a:r>
            <a:r>
              <a:rPr sz="22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2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potential:</a:t>
            </a:r>
            <a:endParaRPr sz="2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81000" y="2514600"/>
            <a:ext cx="8458200" cy="3962400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75</a:t>
            </a:fld>
            <a:endParaRPr spc="-25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4076700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The</a:t>
            </a:r>
            <a:r>
              <a:rPr spc="-50" dirty="0"/>
              <a:t> </a:t>
            </a:r>
            <a:r>
              <a:rPr dirty="0"/>
              <a:t>Risk</a:t>
            </a:r>
            <a:r>
              <a:rPr spc="-45" dirty="0"/>
              <a:t> </a:t>
            </a:r>
            <a:r>
              <a:rPr spc="-10" dirty="0"/>
              <a:t>Table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1286255"/>
            <a:ext cx="202692" cy="21336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2566416"/>
            <a:ext cx="202692" cy="21336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2988564"/>
            <a:ext cx="140207" cy="13411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3323844"/>
            <a:ext cx="140207" cy="13411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3659123"/>
            <a:ext cx="140207" cy="13411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4238244"/>
            <a:ext cx="140207" cy="13411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5041391"/>
            <a:ext cx="202692" cy="213359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907796" y="1171702"/>
            <a:ext cx="7773034" cy="502539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198120">
              <a:lnSpc>
                <a:spcPct val="80000"/>
              </a:lnSpc>
              <a:spcBef>
                <a:spcPts val="67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table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provides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managers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simple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technique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estimation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determine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probability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risk,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well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consequences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of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problems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associated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risk.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team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must:</a:t>
            </a:r>
            <a:endParaRPr sz="24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24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List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column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table.</a:t>
            </a:r>
            <a:endParaRPr sz="20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24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Categorize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each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accordingly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(i.e.,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project,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technical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etc.).</a:t>
            </a:r>
            <a:endParaRPr sz="2000">
              <a:latin typeface="Arial"/>
              <a:cs typeface="Arial"/>
            </a:endParaRPr>
          </a:p>
          <a:p>
            <a:pPr marL="398145" marR="479425">
              <a:lnSpc>
                <a:spcPts val="1920"/>
              </a:lnSpc>
              <a:spcBef>
                <a:spcPts val="70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Analyze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each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come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up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probability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occurrence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then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average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them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into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single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probability.</a:t>
            </a:r>
            <a:endParaRPr sz="2000">
              <a:latin typeface="Arial"/>
              <a:cs typeface="Arial"/>
            </a:endParaRPr>
          </a:p>
          <a:p>
            <a:pPr marL="398145" marR="5080">
              <a:lnSpc>
                <a:spcPct val="80000"/>
              </a:lnSpc>
              <a:spcBef>
                <a:spcPts val="74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Assess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each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impact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on: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performance,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cost,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support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give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final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evaluation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(i.e.,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Critical,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Severe,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Marginal).</a:t>
            </a:r>
            <a:endParaRPr sz="2000">
              <a:latin typeface="Arial"/>
              <a:cs typeface="Arial"/>
            </a:endParaRPr>
          </a:p>
          <a:p>
            <a:pPr marL="12700" marR="41275">
              <a:lnSpc>
                <a:spcPct val="80000"/>
              </a:lnSpc>
              <a:spcBef>
                <a:spcPts val="86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When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complete,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these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can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sorted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probability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impact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then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project,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using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priorities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table,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manager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can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focus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attention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high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probability,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high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impact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risks.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76</a:t>
            </a:fld>
            <a:endParaRPr spc="-25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20"/>
            <a:ext cx="6970776" cy="13411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dirty="0"/>
              <a:t>Example</a:t>
            </a:r>
            <a:r>
              <a:rPr sz="4800" spc="-65" dirty="0"/>
              <a:t> </a:t>
            </a:r>
            <a:r>
              <a:rPr sz="4800" dirty="0"/>
              <a:t>Of</a:t>
            </a:r>
            <a:r>
              <a:rPr sz="4800" spc="-80" dirty="0"/>
              <a:t> </a:t>
            </a:r>
            <a:r>
              <a:rPr sz="4800" dirty="0"/>
              <a:t>Risk</a:t>
            </a:r>
            <a:r>
              <a:rPr sz="4800" spc="-85" dirty="0"/>
              <a:t> </a:t>
            </a:r>
            <a:r>
              <a:rPr sz="4800" spc="-10" dirty="0"/>
              <a:t>Table</a:t>
            </a:r>
            <a:endParaRPr sz="480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5770" y="1007605"/>
            <a:ext cx="8458200" cy="4933950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77</a:t>
            </a:fld>
            <a:endParaRPr spc="-25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" y="51815"/>
            <a:ext cx="7101840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Risk</a:t>
            </a:r>
            <a:r>
              <a:rPr spc="-190" dirty="0"/>
              <a:t> </a:t>
            </a:r>
            <a:r>
              <a:rPr dirty="0"/>
              <a:t>Management</a:t>
            </a:r>
            <a:r>
              <a:rPr spc="-145" dirty="0"/>
              <a:t> </a:t>
            </a:r>
            <a:r>
              <a:rPr spc="-10" dirty="0"/>
              <a:t>Principles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540763"/>
            <a:ext cx="178307" cy="17830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876044"/>
            <a:ext cx="178307" cy="17830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455164"/>
            <a:ext cx="178307" cy="17830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034283"/>
            <a:ext cx="178307" cy="17830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613403"/>
            <a:ext cx="178307" cy="17830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948684"/>
            <a:ext cx="178307" cy="178307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4527803"/>
            <a:ext cx="178307" cy="17830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5106923"/>
            <a:ext cx="178307" cy="178307"/>
          </a:xfrm>
          <a:prstGeom prst="rect">
            <a:avLst/>
          </a:prstGeom>
        </p:spPr>
      </p:pic>
      <p:sp>
        <p:nvSpPr>
          <p:cNvPr id="12" name="object 12"/>
          <p:cNvSpPr txBox="1">
            <a:spLocks noGrp="1"/>
          </p:cNvSpPr>
          <p:nvPr>
            <p:ph type="body" idx="1"/>
          </p:nvPr>
        </p:nvSpPr>
        <p:spPr>
          <a:xfrm>
            <a:off x="609600" y="1139676"/>
            <a:ext cx="8698610" cy="4711700"/>
          </a:xfrm>
          <a:prstGeom prst="rect">
            <a:avLst/>
          </a:prstGeom>
        </p:spPr>
        <p:txBody>
          <a:bodyPr vert="horz" wrap="square" lIns="0" tIns="360781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2000" dirty="0"/>
              <a:t>The</a:t>
            </a:r>
            <a:r>
              <a:rPr sz="2000" spc="-25" dirty="0"/>
              <a:t> </a:t>
            </a:r>
            <a:r>
              <a:rPr sz="2000" dirty="0"/>
              <a:t>risk</a:t>
            </a:r>
            <a:r>
              <a:rPr sz="2000" spc="-20" dirty="0"/>
              <a:t> </a:t>
            </a:r>
            <a:r>
              <a:rPr sz="2000" dirty="0"/>
              <a:t>management</a:t>
            </a:r>
            <a:r>
              <a:rPr sz="2000" spc="-60" dirty="0"/>
              <a:t> </a:t>
            </a:r>
            <a:r>
              <a:rPr sz="2000" dirty="0"/>
              <a:t>process</a:t>
            </a:r>
            <a:r>
              <a:rPr sz="2000" spc="-55" dirty="0"/>
              <a:t> </a:t>
            </a:r>
            <a:r>
              <a:rPr sz="2000" dirty="0"/>
              <a:t>must</a:t>
            </a:r>
            <a:r>
              <a:rPr sz="2000" spc="-30" dirty="0"/>
              <a:t> </a:t>
            </a:r>
            <a:r>
              <a:rPr sz="2000" dirty="0"/>
              <a:t>be</a:t>
            </a:r>
            <a:r>
              <a:rPr sz="2000" spc="-20" dirty="0"/>
              <a:t> </a:t>
            </a:r>
            <a:r>
              <a:rPr sz="2000" dirty="0"/>
              <a:t>planned</a:t>
            </a:r>
            <a:r>
              <a:rPr sz="2000" spc="-20" dirty="0"/>
              <a:t> </a:t>
            </a:r>
            <a:r>
              <a:rPr sz="2000" spc="-10" dirty="0"/>
              <a:t>early.</a:t>
            </a:r>
            <a:endParaRPr sz="2000" dirty="0"/>
          </a:p>
          <a:p>
            <a:pPr marL="12700">
              <a:lnSpc>
                <a:spcPts val="2160"/>
              </a:lnSpc>
              <a:spcBef>
                <a:spcPts val="240"/>
              </a:spcBef>
            </a:pPr>
            <a:r>
              <a:rPr sz="2000" dirty="0"/>
              <a:t>All</a:t>
            </a:r>
            <a:r>
              <a:rPr sz="2000" spc="-15" dirty="0"/>
              <a:t> </a:t>
            </a:r>
            <a:r>
              <a:rPr sz="2000" dirty="0"/>
              <a:t>project</a:t>
            </a:r>
            <a:r>
              <a:rPr sz="2000" spc="-40" dirty="0"/>
              <a:t> </a:t>
            </a:r>
            <a:r>
              <a:rPr sz="2000" dirty="0"/>
              <a:t>team</a:t>
            </a:r>
            <a:r>
              <a:rPr sz="2000" spc="-25" dirty="0"/>
              <a:t> </a:t>
            </a:r>
            <a:r>
              <a:rPr sz="2000" dirty="0"/>
              <a:t>members,</a:t>
            </a:r>
            <a:r>
              <a:rPr sz="2000" spc="-60" dirty="0"/>
              <a:t> </a:t>
            </a:r>
            <a:r>
              <a:rPr sz="2000" dirty="0"/>
              <a:t>managers,</a:t>
            </a:r>
            <a:r>
              <a:rPr sz="2000" spc="-65" dirty="0"/>
              <a:t> </a:t>
            </a:r>
            <a:r>
              <a:rPr sz="2000" dirty="0"/>
              <a:t>and</a:t>
            </a:r>
            <a:r>
              <a:rPr sz="2000" spc="-20" dirty="0"/>
              <a:t> </a:t>
            </a:r>
            <a:r>
              <a:rPr sz="2000" dirty="0"/>
              <a:t>stakeholders</a:t>
            </a:r>
            <a:r>
              <a:rPr sz="2000" spc="-60" dirty="0"/>
              <a:t> </a:t>
            </a:r>
            <a:r>
              <a:rPr sz="2000" dirty="0"/>
              <a:t>must</a:t>
            </a:r>
            <a:r>
              <a:rPr sz="2000" spc="-40" dirty="0"/>
              <a:t> </a:t>
            </a:r>
            <a:r>
              <a:rPr sz="2000" spc="-20" dirty="0"/>
              <a:t>work</a:t>
            </a:r>
            <a:endParaRPr sz="2000" dirty="0"/>
          </a:p>
          <a:p>
            <a:pPr marL="12700">
              <a:lnSpc>
                <a:spcPts val="2160"/>
              </a:lnSpc>
            </a:pPr>
            <a:r>
              <a:rPr sz="2000" dirty="0"/>
              <a:t>together</a:t>
            </a:r>
            <a:r>
              <a:rPr sz="2000" spc="-50" dirty="0"/>
              <a:t> </a:t>
            </a:r>
            <a:r>
              <a:rPr sz="2000" dirty="0"/>
              <a:t>to</a:t>
            </a:r>
            <a:r>
              <a:rPr sz="2000" spc="-25" dirty="0"/>
              <a:t> </a:t>
            </a:r>
            <a:r>
              <a:rPr sz="2000" dirty="0"/>
              <a:t>mitigate</a:t>
            </a:r>
            <a:r>
              <a:rPr sz="2000" spc="-30" dirty="0"/>
              <a:t> </a:t>
            </a:r>
            <a:r>
              <a:rPr sz="2000" spc="-10" dirty="0"/>
              <a:t>risks.</a:t>
            </a:r>
            <a:endParaRPr sz="2000" dirty="0"/>
          </a:p>
          <a:p>
            <a:pPr marL="12700" marR="339090">
              <a:lnSpc>
                <a:spcPts val="1920"/>
              </a:lnSpc>
              <a:spcBef>
                <a:spcPts val="705"/>
              </a:spcBef>
            </a:pPr>
            <a:r>
              <a:rPr sz="2000" dirty="0"/>
              <a:t>Risk</a:t>
            </a:r>
            <a:r>
              <a:rPr sz="2000" spc="-40" dirty="0"/>
              <a:t> </a:t>
            </a:r>
            <a:r>
              <a:rPr sz="2000" dirty="0"/>
              <a:t>management</a:t>
            </a:r>
            <a:r>
              <a:rPr sz="2000" spc="-65" dirty="0"/>
              <a:t> </a:t>
            </a:r>
            <a:r>
              <a:rPr sz="2000" dirty="0"/>
              <a:t>is</a:t>
            </a:r>
            <a:r>
              <a:rPr sz="2000" spc="-40" dirty="0"/>
              <a:t> </a:t>
            </a:r>
            <a:r>
              <a:rPr sz="2000" dirty="0"/>
              <a:t>an</a:t>
            </a:r>
            <a:r>
              <a:rPr sz="2000" spc="-35" dirty="0"/>
              <a:t> </a:t>
            </a:r>
            <a:r>
              <a:rPr sz="2000" dirty="0"/>
              <a:t>ongoing</a:t>
            </a:r>
            <a:r>
              <a:rPr sz="2000" spc="-40" dirty="0"/>
              <a:t> </a:t>
            </a:r>
            <a:r>
              <a:rPr sz="2000" dirty="0"/>
              <a:t>process</a:t>
            </a:r>
            <a:r>
              <a:rPr sz="2000" spc="-70" dirty="0"/>
              <a:t> </a:t>
            </a:r>
            <a:r>
              <a:rPr sz="2000" dirty="0"/>
              <a:t>with</a:t>
            </a:r>
            <a:r>
              <a:rPr sz="2000" spc="-25" dirty="0"/>
              <a:t> </a:t>
            </a:r>
            <a:r>
              <a:rPr sz="2000" dirty="0"/>
              <a:t>continual</a:t>
            </a:r>
            <a:r>
              <a:rPr sz="2000" spc="-45" dirty="0"/>
              <a:t> </a:t>
            </a:r>
            <a:r>
              <a:rPr sz="2000" dirty="0"/>
              <a:t>monitoring</a:t>
            </a:r>
            <a:r>
              <a:rPr sz="2000" spc="-50" dirty="0"/>
              <a:t> </a:t>
            </a:r>
            <a:r>
              <a:rPr sz="2000" spc="-25" dirty="0"/>
              <a:t>and </a:t>
            </a:r>
            <a:r>
              <a:rPr sz="2000" spc="-10" dirty="0"/>
              <a:t>reassessment.</a:t>
            </a:r>
            <a:endParaRPr sz="2000" dirty="0"/>
          </a:p>
          <a:p>
            <a:pPr marL="12700" marR="99695">
              <a:lnSpc>
                <a:spcPct val="80000"/>
              </a:lnSpc>
              <a:spcBef>
                <a:spcPts val="735"/>
              </a:spcBef>
            </a:pPr>
            <a:r>
              <a:rPr sz="2000" dirty="0"/>
              <a:t>Communication</a:t>
            </a:r>
            <a:r>
              <a:rPr sz="2000" spc="-60" dirty="0"/>
              <a:t> </a:t>
            </a:r>
            <a:r>
              <a:rPr sz="2000" dirty="0"/>
              <a:t>and</a:t>
            </a:r>
            <a:r>
              <a:rPr sz="2000" spc="-30" dirty="0"/>
              <a:t> </a:t>
            </a:r>
            <a:r>
              <a:rPr sz="2000" dirty="0"/>
              <a:t>feedback</a:t>
            </a:r>
            <a:r>
              <a:rPr sz="2000" spc="-45" dirty="0"/>
              <a:t> </a:t>
            </a:r>
            <a:r>
              <a:rPr sz="2000" dirty="0"/>
              <a:t>are</a:t>
            </a:r>
            <a:r>
              <a:rPr sz="2000" spc="-45" dirty="0"/>
              <a:t> </a:t>
            </a:r>
            <a:r>
              <a:rPr sz="2000" dirty="0"/>
              <a:t>an</a:t>
            </a:r>
            <a:r>
              <a:rPr sz="2000" spc="-10" dirty="0"/>
              <a:t> </a:t>
            </a:r>
            <a:r>
              <a:rPr sz="2000" dirty="0"/>
              <a:t>integral</a:t>
            </a:r>
            <a:r>
              <a:rPr sz="2000" spc="-40" dirty="0"/>
              <a:t> </a:t>
            </a:r>
            <a:r>
              <a:rPr sz="2000" dirty="0"/>
              <a:t>part</a:t>
            </a:r>
            <a:r>
              <a:rPr sz="2000" spc="-40" dirty="0"/>
              <a:t> </a:t>
            </a:r>
            <a:r>
              <a:rPr sz="2000" dirty="0"/>
              <a:t>of</a:t>
            </a:r>
            <a:r>
              <a:rPr sz="2000" spc="-30" dirty="0"/>
              <a:t> </a:t>
            </a:r>
            <a:r>
              <a:rPr sz="2000" dirty="0"/>
              <a:t>all</a:t>
            </a:r>
            <a:r>
              <a:rPr sz="2000" spc="-10" dirty="0"/>
              <a:t> </a:t>
            </a:r>
            <a:r>
              <a:rPr sz="2000" dirty="0"/>
              <a:t>risk</a:t>
            </a:r>
            <a:r>
              <a:rPr sz="2000" spc="-40" dirty="0"/>
              <a:t> </a:t>
            </a:r>
            <a:r>
              <a:rPr sz="2000" spc="-10" dirty="0"/>
              <a:t>management activities.</a:t>
            </a:r>
            <a:endParaRPr sz="2000" dirty="0"/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dirty="0"/>
              <a:t>All</a:t>
            </a:r>
            <a:r>
              <a:rPr sz="2000" spc="-15" dirty="0"/>
              <a:t> </a:t>
            </a:r>
            <a:r>
              <a:rPr sz="2000" dirty="0"/>
              <a:t>aspects</a:t>
            </a:r>
            <a:r>
              <a:rPr sz="2000" spc="-45" dirty="0"/>
              <a:t> </a:t>
            </a:r>
            <a:r>
              <a:rPr sz="2000" dirty="0"/>
              <a:t>of</a:t>
            </a:r>
            <a:r>
              <a:rPr sz="2000" spc="-25" dirty="0"/>
              <a:t> </a:t>
            </a:r>
            <a:r>
              <a:rPr sz="2000" dirty="0"/>
              <a:t>risk</a:t>
            </a:r>
            <a:r>
              <a:rPr sz="2000" spc="-20" dirty="0"/>
              <a:t> </a:t>
            </a:r>
            <a:r>
              <a:rPr sz="2000" dirty="0"/>
              <a:t>management</a:t>
            </a:r>
            <a:r>
              <a:rPr sz="2000" spc="-60" dirty="0"/>
              <a:t> </a:t>
            </a:r>
            <a:r>
              <a:rPr sz="2000" dirty="0"/>
              <a:t>must</a:t>
            </a:r>
            <a:r>
              <a:rPr sz="2000" spc="-30" dirty="0"/>
              <a:t> </a:t>
            </a:r>
            <a:r>
              <a:rPr sz="2000" dirty="0"/>
              <a:t>be</a:t>
            </a:r>
            <a:r>
              <a:rPr sz="2000" spc="-20" dirty="0"/>
              <a:t> </a:t>
            </a:r>
            <a:r>
              <a:rPr sz="2000" spc="-10" dirty="0"/>
              <a:t>documented.</a:t>
            </a:r>
            <a:endParaRPr sz="2000" dirty="0"/>
          </a:p>
          <a:p>
            <a:pPr marL="12700" marR="5080">
              <a:lnSpc>
                <a:spcPct val="80000"/>
              </a:lnSpc>
              <a:spcBef>
                <a:spcPts val="725"/>
              </a:spcBef>
            </a:pPr>
            <a:r>
              <a:rPr sz="2000" dirty="0"/>
              <a:t>A</a:t>
            </a:r>
            <a:r>
              <a:rPr sz="2000" spc="-20" dirty="0"/>
              <a:t> </a:t>
            </a:r>
            <a:r>
              <a:rPr sz="2000" dirty="0"/>
              <a:t>set</a:t>
            </a:r>
            <a:r>
              <a:rPr sz="2000" spc="-35" dirty="0"/>
              <a:t> </a:t>
            </a:r>
            <a:r>
              <a:rPr sz="2000" dirty="0"/>
              <a:t>of</a:t>
            </a:r>
            <a:r>
              <a:rPr sz="2000" spc="-25" dirty="0"/>
              <a:t> </a:t>
            </a:r>
            <a:r>
              <a:rPr sz="2000" dirty="0"/>
              <a:t>success</a:t>
            </a:r>
            <a:r>
              <a:rPr sz="2000" spc="-60" dirty="0"/>
              <a:t> </a:t>
            </a:r>
            <a:r>
              <a:rPr sz="2000" dirty="0"/>
              <a:t>criteria</a:t>
            </a:r>
            <a:r>
              <a:rPr sz="2000" spc="-40" dirty="0"/>
              <a:t> </a:t>
            </a:r>
            <a:r>
              <a:rPr sz="2000" dirty="0"/>
              <a:t>is</a:t>
            </a:r>
            <a:r>
              <a:rPr sz="2000" spc="-5" dirty="0"/>
              <a:t> </a:t>
            </a:r>
            <a:r>
              <a:rPr sz="2000" dirty="0"/>
              <a:t>defined</a:t>
            </a:r>
            <a:r>
              <a:rPr sz="2000" spc="-25" dirty="0"/>
              <a:t> </a:t>
            </a:r>
            <a:r>
              <a:rPr sz="2000" dirty="0"/>
              <a:t>for</a:t>
            </a:r>
            <a:r>
              <a:rPr sz="2000" spc="-35" dirty="0"/>
              <a:t> </a:t>
            </a:r>
            <a:r>
              <a:rPr sz="2000" dirty="0"/>
              <a:t>all</a:t>
            </a:r>
            <a:r>
              <a:rPr sz="2000" spc="-5" dirty="0"/>
              <a:t> </a:t>
            </a:r>
            <a:r>
              <a:rPr sz="2000" dirty="0"/>
              <a:t>cost,</a:t>
            </a:r>
            <a:r>
              <a:rPr sz="2000" spc="-45" dirty="0"/>
              <a:t> </a:t>
            </a:r>
            <a:r>
              <a:rPr sz="2000" dirty="0"/>
              <a:t>schedule,</a:t>
            </a:r>
            <a:r>
              <a:rPr sz="2000" spc="-50" dirty="0"/>
              <a:t> </a:t>
            </a:r>
            <a:r>
              <a:rPr sz="2000" dirty="0"/>
              <a:t>and</a:t>
            </a:r>
            <a:r>
              <a:rPr sz="2000" spc="-25" dirty="0"/>
              <a:t> </a:t>
            </a:r>
            <a:r>
              <a:rPr sz="2000" spc="-10" dirty="0"/>
              <a:t>performance </a:t>
            </a:r>
            <a:r>
              <a:rPr sz="2000" dirty="0"/>
              <a:t>elements</a:t>
            </a:r>
            <a:r>
              <a:rPr sz="2000" spc="-30" dirty="0"/>
              <a:t> </a:t>
            </a:r>
            <a:r>
              <a:rPr sz="2000" dirty="0"/>
              <a:t>of</a:t>
            </a:r>
            <a:r>
              <a:rPr sz="2000" spc="-25" dirty="0"/>
              <a:t> </a:t>
            </a:r>
            <a:r>
              <a:rPr sz="2000" dirty="0"/>
              <a:t>the</a:t>
            </a:r>
            <a:r>
              <a:rPr sz="2000" spc="-20" dirty="0"/>
              <a:t> </a:t>
            </a:r>
            <a:r>
              <a:rPr sz="2000" spc="-10" dirty="0"/>
              <a:t>project.</a:t>
            </a:r>
            <a:endParaRPr sz="2000" dirty="0"/>
          </a:p>
          <a:p>
            <a:pPr marL="12700" marR="1516380">
              <a:lnSpc>
                <a:spcPct val="80000"/>
              </a:lnSpc>
              <a:spcBef>
                <a:spcPts val="720"/>
              </a:spcBef>
            </a:pPr>
            <a:r>
              <a:rPr sz="2000" dirty="0"/>
              <a:t>Metrics</a:t>
            </a:r>
            <a:r>
              <a:rPr sz="2000" spc="-55" dirty="0"/>
              <a:t> </a:t>
            </a:r>
            <a:r>
              <a:rPr sz="2000" dirty="0"/>
              <a:t>are</a:t>
            </a:r>
            <a:r>
              <a:rPr sz="2000" spc="-20" dirty="0"/>
              <a:t> </a:t>
            </a:r>
            <a:r>
              <a:rPr sz="2000" dirty="0"/>
              <a:t>defined</a:t>
            </a:r>
            <a:r>
              <a:rPr sz="2000" spc="-30" dirty="0"/>
              <a:t> </a:t>
            </a:r>
            <a:r>
              <a:rPr sz="2000" dirty="0"/>
              <a:t>and</a:t>
            </a:r>
            <a:r>
              <a:rPr sz="2000" spc="-20" dirty="0"/>
              <a:t> </a:t>
            </a:r>
            <a:r>
              <a:rPr sz="2000" dirty="0"/>
              <a:t>used</a:t>
            </a:r>
            <a:r>
              <a:rPr sz="2000" spc="-25" dirty="0"/>
              <a:t> </a:t>
            </a:r>
            <a:r>
              <a:rPr sz="2000" dirty="0"/>
              <a:t>to</a:t>
            </a:r>
            <a:r>
              <a:rPr sz="2000" spc="-25" dirty="0"/>
              <a:t> </a:t>
            </a:r>
            <a:r>
              <a:rPr sz="2000" dirty="0"/>
              <a:t>monitor</a:t>
            </a:r>
            <a:r>
              <a:rPr sz="2000" spc="-30" dirty="0"/>
              <a:t> </a:t>
            </a:r>
            <a:r>
              <a:rPr sz="2000" dirty="0"/>
              <a:t>effectiveness</a:t>
            </a:r>
            <a:r>
              <a:rPr sz="2000" spc="-40" dirty="0"/>
              <a:t> </a:t>
            </a:r>
            <a:r>
              <a:rPr sz="2000" dirty="0"/>
              <a:t>of</a:t>
            </a:r>
            <a:r>
              <a:rPr sz="2000" spc="-25" dirty="0"/>
              <a:t> </a:t>
            </a:r>
            <a:r>
              <a:rPr sz="2000" spc="-20" dirty="0"/>
              <a:t>risk </a:t>
            </a:r>
            <a:r>
              <a:rPr sz="2000" spc="-10" dirty="0"/>
              <a:t>management.</a:t>
            </a:r>
            <a:endParaRPr sz="2000" dirty="0"/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dirty="0"/>
              <a:t>An</a:t>
            </a:r>
            <a:r>
              <a:rPr sz="2000" spc="-25" dirty="0"/>
              <a:t> </a:t>
            </a:r>
            <a:r>
              <a:rPr sz="2000" dirty="0"/>
              <a:t>effective</a:t>
            </a:r>
            <a:r>
              <a:rPr sz="2000" spc="-30" dirty="0"/>
              <a:t> </a:t>
            </a:r>
            <a:r>
              <a:rPr sz="2000" dirty="0"/>
              <a:t>test</a:t>
            </a:r>
            <a:r>
              <a:rPr sz="2000" spc="-50" dirty="0"/>
              <a:t> </a:t>
            </a:r>
            <a:r>
              <a:rPr sz="2000" dirty="0"/>
              <a:t>and</a:t>
            </a:r>
            <a:r>
              <a:rPr sz="2000" spc="-30" dirty="0"/>
              <a:t> </a:t>
            </a:r>
            <a:r>
              <a:rPr sz="2000" dirty="0"/>
              <a:t>evaluation</a:t>
            </a:r>
            <a:r>
              <a:rPr sz="2000" spc="-30" dirty="0"/>
              <a:t> </a:t>
            </a:r>
            <a:r>
              <a:rPr sz="2000" dirty="0"/>
              <a:t>program</a:t>
            </a:r>
            <a:r>
              <a:rPr sz="2000" spc="-55" dirty="0"/>
              <a:t> </a:t>
            </a:r>
            <a:r>
              <a:rPr sz="2000" dirty="0"/>
              <a:t>is</a:t>
            </a:r>
            <a:r>
              <a:rPr sz="2000" spc="-15" dirty="0"/>
              <a:t> </a:t>
            </a:r>
            <a:r>
              <a:rPr sz="2000" dirty="0"/>
              <a:t>planned</a:t>
            </a:r>
            <a:r>
              <a:rPr sz="2000" spc="-40" dirty="0"/>
              <a:t> </a:t>
            </a:r>
            <a:r>
              <a:rPr sz="2000" dirty="0"/>
              <a:t>and</a:t>
            </a:r>
            <a:r>
              <a:rPr sz="2000" spc="-25" dirty="0"/>
              <a:t> </a:t>
            </a:r>
            <a:r>
              <a:rPr sz="2000" spc="-10" dirty="0"/>
              <a:t>followed.</a:t>
            </a:r>
            <a:endParaRPr sz="2000" dirty="0"/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78</a:t>
            </a:fld>
            <a:endParaRPr spc="-25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3767328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Risk</a:t>
            </a:r>
            <a:r>
              <a:rPr spc="-80" dirty="0"/>
              <a:t> </a:t>
            </a:r>
            <a:r>
              <a:rPr spc="-10" dirty="0"/>
              <a:t>Planning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682495"/>
            <a:ext cx="240791" cy="24841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834639"/>
            <a:ext cx="240791" cy="24841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675888"/>
            <a:ext cx="164592" cy="16001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078223"/>
            <a:ext cx="164592" cy="16001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480559"/>
            <a:ext cx="164592" cy="16001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882896"/>
            <a:ext cx="164592" cy="16001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5285232"/>
            <a:ext cx="164592" cy="160019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755395" y="1551178"/>
            <a:ext cx="8218170" cy="3960495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12700" marR="5080" algn="just">
              <a:lnSpc>
                <a:spcPct val="80000"/>
              </a:lnSpc>
              <a:spcBef>
                <a:spcPts val="76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8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planning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includes</a:t>
            </a:r>
            <a:r>
              <a:rPr sz="28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developing</a:t>
            </a: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8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documenting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structured,</a:t>
            </a:r>
            <a:r>
              <a:rPr sz="28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proactive,</a:t>
            </a:r>
            <a:r>
              <a:rPr sz="28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800" spc="-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comprehensive</a:t>
            </a:r>
            <a:r>
              <a:rPr sz="28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strategy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deal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risk.</a:t>
            </a:r>
            <a:endParaRPr sz="2800">
              <a:latin typeface="Arial"/>
              <a:cs typeface="Arial"/>
            </a:endParaRPr>
          </a:p>
          <a:p>
            <a:pPr marL="12700" marR="862330" algn="just">
              <a:lnSpc>
                <a:spcPts val="2690"/>
              </a:lnSpc>
              <a:spcBef>
                <a:spcPts val="98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Key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activity</a:t>
            </a:r>
            <a:r>
              <a:rPr sz="2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establishing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methods</a:t>
            </a:r>
            <a:r>
              <a:rPr sz="28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procedures</a:t>
            </a:r>
            <a:r>
              <a:rPr sz="2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following:</a:t>
            </a:r>
            <a:endParaRPr sz="2800">
              <a:latin typeface="Arial"/>
              <a:cs typeface="Arial"/>
            </a:endParaRPr>
          </a:p>
          <a:p>
            <a:pPr marL="398145" marR="2489835">
              <a:lnSpc>
                <a:spcPct val="110100"/>
              </a:lnSpc>
              <a:spcBef>
                <a:spcPts val="3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Establish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process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Identify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analyze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endParaRPr sz="2400">
              <a:latin typeface="Arial"/>
              <a:cs typeface="Arial"/>
            </a:endParaRPr>
          </a:p>
          <a:p>
            <a:pPr marL="398145" marR="4063365">
              <a:lnSpc>
                <a:spcPct val="11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Develop</a:t>
            </a:r>
            <a:r>
              <a:rPr sz="24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risk-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handling</a:t>
            </a:r>
            <a:r>
              <a:rPr sz="24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plans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Monitor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track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areas</a:t>
            </a:r>
            <a:endParaRPr sz="24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29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Assign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resources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deal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endParaRPr sz="24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79</a:t>
            </a:fld>
            <a:endParaRPr spc="-25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20"/>
            <a:ext cx="3311652" cy="13411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So</a:t>
            </a:r>
            <a:r>
              <a:rPr spc="-70" dirty="0"/>
              <a:t> </a:t>
            </a:r>
            <a:r>
              <a:rPr dirty="0"/>
              <a:t>Far</a:t>
            </a:r>
            <a:r>
              <a:rPr spc="-70" dirty="0"/>
              <a:t> </a:t>
            </a:r>
            <a:r>
              <a:rPr spc="-25" dirty="0"/>
              <a:t>...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63396"/>
            <a:ext cx="278891" cy="28498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1880616"/>
            <a:ext cx="190500" cy="18745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55191" y="2743200"/>
            <a:ext cx="164591" cy="16002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55191" y="3182111"/>
            <a:ext cx="164591" cy="16002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55191" y="3621023"/>
            <a:ext cx="164591" cy="16001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4061459"/>
            <a:ext cx="278891" cy="2849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4678679"/>
            <a:ext cx="190500" cy="187451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755395" y="1014721"/>
            <a:ext cx="8154034" cy="3927475"/>
          </a:xfrm>
          <a:prstGeom prst="rect">
            <a:avLst/>
          </a:prstGeom>
        </p:spPr>
        <p:txBody>
          <a:bodyPr vert="horz" wrap="square" lIns="0" tIns="11366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4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We’ve</a:t>
            </a:r>
            <a:r>
              <a:rPr sz="3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been</a:t>
            </a:r>
            <a:r>
              <a:rPr sz="32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talking</a:t>
            </a:r>
            <a:r>
              <a:rPr sz="3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about</a:t>
            </a:r>
            <a:r>
              <a:rPr sz="3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Arial"/>
                <a:cs typeface="Arial"/>
              </a:rPr>
              <a:t>Business</a:t>
            </a:r>
            <a:endParaRPr sz="3200">
              <a:latin typeface="Arial"/>
              <a:cs typeface="Arial"/>
            </a:endParaRPr>
          </a:p>
          <a:p>
            <a:pPr marL="398145" marR="5080">
              <a:lnSpc>
                <a:spcPts val="3030"/>
              </a:lnSpc>
              <a:spcBef>
                <a:spcPts val="1065"/>
              </a:spcBef>
            </a:pP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sz="2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manager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probably</a:t>
            </a:r>
            <a:r>
              <a:rPr sz="2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won’t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need</a:t>
            </a:r>
            <a:r>
              <a:rPr sz="2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deal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endParaRPr sz="2800">
              <a:latin typeface="Arial"/>
              <a:cs typeface="Arial"/>
            </a:endParaRPr>
          </a:p>
          <a:p>
            <a:pPr marL="773430" marR="3796029">
              <a:lnSpc>
                <a:spcPts val="3460"/>
              </a:lnSpc>
              <a:spcBef>
                <a:spcPts val="17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Revenue</a:t>
            </a:r>
            <a:r>
              <a:rPr sz="2400" spc="-1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projections</a:t>
            </a:r>
            <a:r>
              <a:rPr sz="2400" spc="6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Sales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marketing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costs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Organization</a:t>
            </a:r>
            <a:r>
              <a:rPr sz="2400" spc="-1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costs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Typically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32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32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32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focus</a:t>
            </a:r>
            <a:r>
              <a:rPr sz="32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spc="-25" dirty="0">
                <a:solidFill>
                  <a:srgbClr val="FFFFFF"/>
                </a:solidFill>
                <a:latin typeface="Arial"/>
                <a:cs typeface="Arial"/>
              </a:rPr>
              <a:t>on:</a:t>
            </a:r>
            <a:endParaRPr sz="32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690"/>
              </a:spcBef>
            </a:pP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2800" b="1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project’s</a:t>
            </a:r>
            <a:r>
              <a:rPr sz="2800" b="1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800" b="1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800" b="1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Arial"/>
                <a:cs typeface="Arial"/>
              </a:rPr>
              <a:t>Investment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3794760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Risk</a:t>
            </a:r>
            <a:r>
              <a:rPr spc="-80" dirty="0"/>
              <a:t> </a:t>
            </a:r>
            <a:r>
              <a:rPr spc="-10" dirty="0"/>
              <a:t>Handling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685544"/>
            <a:ext cx="202691" cy="21336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453639"/>
            <a:ext cx="202691" cy="21336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2906267"/>
            <a:ext cx="140207" cy="13411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0100" y="3546347"/>
            <a:ext cx="140207" cy="13411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55191" y="4168140"/>
            <a:ext cx="126491" cy="12039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55191" y="4744211"/>
            <a:ext cx="126491" cy="120395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body" idx="1"/>
          </p:nvPr>
        </p:nvSpPr>
        <p:spPr>
          <a:xfrm>
            <a:off x="870203" y="909731"/>
            <a:ext cx="8698610" cy="4261295"/>
          </a:xfrm>
          <a:prstGeom prst="rect">
            <a:avLst/>
          </a:prstGeom>
        </p:spPr>
        <p:txBody>
          <a:bodyPr vert="horz" wrap="square" lIns="0" tIns="529463" rIns="0" bIns="0" rtlCol="0">
            <a:spAutoFit/>
          </a:bodyPr>
          <a:lstStyle/>
          <a:p>
            <a:pPr marL="12700" marR="942975">
              <a:lnSpc>
                <a:spcPts val="2590"/>
              </a:lnSpc>
              <a:spcBef>
                <a:spcPts val="425"/>
              </a:spcBef>
            </a:pPr>
            <a:r>
              <a:rPr sz="2800" dirty="0"/>
              <a:t>Risk</a:t>
            </a:r>
            <a:r>
              <a:rPr sz="2800" spc="-60" dirty="0"/>
              <a:t> </a:t>
            </a:r>
            <a:r>
              <a:rPr sz="2800" dirty="0"/>
              <a:t>handling</a:t>
            </a:r>
            <a:r>
              <a:rPr sz="2800" spc="-35" dirty="0"/>
              <a:t> </a:t>
            </a:r>
            <a:r>
              <a:rPr sz="2800" dirty="0"/>
              <a:t>is</a:t>
            </a:r>
            <a:r>
              <a:rPr sz="2800" spc="-65" dirty="0"/>
              <a:t> </a:t>
            </a:r>
            <a:r>
              <a:rPr sz="2800" dirty="0"/>
              <a:t>the</a:t>
            </a:r>
            <a:r>
              <a:rPr sz="2800" spc="-65" dirty="0"/>
              <a:t> </a:t>
            </a:r>
            <a:r>
              <a:rPr sz="2800" dirty="0"/>
              <a:t>process</a:t>
            </a:r>
            <a:r>
              <a:rPr sz="2800" spc="-65" dirty="0"/>
              <a:t> </a:t>
            </a:r>
            <a:r>
              <a:rPr sz="2800" dirty="0"/>
              <a:t>that</a:t>
            </a:r>
            <a:r>
              <a:rPr sz="2800" spc="-80" dirty="0"/>
              <a:t> </a:t>
            </a:r>
            <a:r>
              <a:rPr sz="2800" dirty="0"/>
              <a:t>identifies,</a:t>
            </a:r>
            <a:r>
              <a:rPr sz="2800" spc="-40" dirty="0"/>
              <a:t> </a:t>
            </a:r>
            <a:r>
              <a:rPr sz="2800" spc="-10" dirty="0"/>
              <a:t>evaluates, </a:t>
            </a:r>
            <a:r>
              <a:rPr sz="2800" dirty="0"/>
              <a:t>selects,</a:t>
            </a:r>
            <a:r>
              <a:rPr sz="2800" spc="-85" dirty="0"/>
              <a:t> </a:t>
            </a:r>
            <a:r>
              <a:rPr sz="2800" dirty="0"/>
              <a:t>and</a:t>
            </a:r>
            <a:r>
              <a:rPr sz="2800" spc="-80" dirty="0"/>
              <a:t> </a:t>
            </a:r>
            <a:r>
              <a:rPr sz="2800" dirty="0"/>
              <a:t>implements</a:t>
            </a:r>
            <a:r>
              <a:rPr sz="2800" spc="-70" dirty="0"/>
              <a:t> </a:t>
            </a:r>
            <a:r>
              <a:rPr sz="2800" dirty="0"/>
              <a:t>options</a:t>
            </a:r>
            <a:r>
              <a:rPr sz="2800" spc="-75" dirty="0"/>
              <a:t> </a:t>
            </a:r>
            <a:r>
              <a:rPr sz="2800" dirty="0"/>
              <a:t>for</a:t>
            </a:r>
            <a:r>
              <a:rPr sz="2800" spc="-85" dirty="0"/>
              <a:t> </a:t>
            </a:r>
            <a:r>
              <a:rPr sz="2800" dirty="0"/>
              <a:t>mitigating</a:t>
            </a:r>
            <a:r>
              <a:rPr sz="2800" spc="-75" dirty="0"/>
              <a:t> </a:t>
            </a:r>
            <a:r>
              <a:rPr sz="2800" spc="-10" dirty="0"/>
              <a:t>risks.</a:t>
            </a:r>
          </a:p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sz="2800" dirty="0"/>
              <a:t>There</a:t>
            </a:r>
            <a:r>
              <a:rPr sz="2800" spc="-50" dirty="0"/>
              <a:t> </a:t>
            </a:r>
            <a:r>
              <a:rPr sz="2800" dirty="0"/>
              <a:t>are</a:t>
            </a:r>
            <a:r>
              <a:rPr sz="2800" spc="-50" dirty="0"/>
              <a:t> </a:t>
            </a:r>
            <a:r>
              <a:rPr sz="2800" dirty="0"/>
              <a:t>two</a:t>
            </a:r>
            <a:r>
              <a:rPr sz="2800" spc="-60" dirty="0"/>
              <a:t> </a:t>
            </a:r>
            <a:r>
              <a:rPr sz="2800" spc="-10" dirty="0"/>
              <a:t>approaches:</a:t>
            </a:r>
          </a:p>
          <a:p>
            <a:pPr marL="398145" marR="390525">
              <a:lnSpc>
                <a:spcPts val="2160"/>
              </a:lnSpc>
              <a:spcBef>
                <a:spcPts val="755"/>
              </a:spcBef>
            </a:pPr>
            <a:r>
              <a:rPr sz="1800" dirty="0"/>
              <a:t>Reduce</a:t>
            </a:r>
            <a:r>
              <a:rPr sz="1800" spc="-40" dirty="0"/>
              <a:t> </a:t>
            </a:r>
            <a:r>
              <a:rPr sz="1800" dirty="0"/>
              <a:t>the</a:t>
            </a:r>
            <a:r>
              <a:rPr sz="1800" spc="-30" dirty="0"/>
              <a:t> </a:t>
            </a:r>
            <a:r>
              <a:rPr sz="1800" dirty="0"/>
              <a:t>risk</a:t>
            </a:r>
            <a:r>
              <a:rPr sz="1800" spc="-30" dirty="0"/>
              <a:t> </a:t>
            </a:r>
            <a:r>
              <a:rPr sz="1800" dirty="0"/>
              <a:t>itself</a:t>
            </a:r>
            <a:r>
              <a:rPr sz="1800" spc="-20" dirty="0"/>
              <a:t> </a:t>
            </a:r>
            <a:r>
              <a:rPr sz="1800" dirty="0"/>
              <a:t>by</a:t>
            </a:r>
            <a:r>
              <a:rPr sz="1800" spc="-20" dirty="0"/>
              <a:t> </a:t>
            </a:r>
            <a:r>
              <a:rPr sz="1800" dirty="0"/>
              <a:t>creating</a:t>
            </a:r>
            <a:r>
              <a:rPr sz="1800" spc="-45" dirty="0"/>
              <a:t> </a:t>
            </a:r>
            <a:r>
              <a:rPr sz="1800" dirty="0"/>
              <a:t>a</a:t>
            </a:r>
            <a:r>
              <a:rPr sz="1800" spc="-10" dirty="0"/>
              <a:t> </a:t>
            </a:r>
            <a:r>
              <a:rPr sz="1800" dirty="0"/>
              <a:t>change</a:t>
            </a:r>
            <a:r>
              <a:rPr sz="1800" spc="-45" dirty="0"/>
              <a:t> </a:t>
            </a:r>
            <a:r>
              <a:rPr sz="1800" dirty="0"/>
              <a:t>in</a:t>
            </a:r>
            <a:r>
              <a:rPr sz="1800" spc="-10" dirty="0"/>
              <a:t> </a:t>
            </a:r>
            <a:r>
              <a:rPr sz="1800" dirty="0"/>
              <a:t>current</a:t>
            </a:r>
            <a:r>
              <a:rPr sz="1800" spc="-50" dirty="0"/>
              <a:t> </a:t>
            </a:r>
            <a:r>
              <a:rPr sz="1800" dirty="0"/>
              <a:t>conditions</a:t>
            </a:r>
            <a:r>
              <a:rPr sz="1800" spc="-35" dirty="0"/>
              <a:t> </a:t>
            </a:r>
            <a:r>
              <a:rPr sz="1800" spc="-25" dirty="0"/>
              <a:t>to </a:t>
            </a:r>
            <a:r>
              <a:rPr sz="1800" dirty="0"/>
              <a:t>lessen</a:t>
            </a:r>
            <a:r>
              <a:rPr sz="1800" spc="-50" dirty="0"/>
              <a:t> </a:t>
            </a:r>
            <a:r>
              <a:rPr sz="1800" dirty="0"/>
              <a:t>the</a:t>
            </a:r>
            <a:r>
              <a:rPr sz="1800" spc="-40" dirty="0"/>
              <a:t> </a:t>
            </a:r>
            <a:r>
              <a:rPr sz="1800" dirty="0"/>
              <a:t>probability</a:t>
            </a:r>
            <a:r>
              <a:rPr sz="1800" spc="-45" dirty="0"/>
              <a:t> </a:t>
            </a:r>
            <a:r>
              <a:rPr sz="1800" dirty="0"/>
              <a:t>of</a:t>
            </a:r>
            <a:r>
              <a:rPr sz="1800" spc="-25" dirty="0"/>
              <a:t> </a:t>
            </a:r>
            <a:r>
              <a:rPr sz="1800" spc="-10" dirty="0"/>
              <a:t>occurrence.</a:t>
            </a:r>
            <a:endParaRPr sz="1800" dirty="0"/>
          </a:p>
          <a:p>
            <a:pPr marL="398145">
              <a:lnSpc>
                <a:spcPts val="2280"/>
              </a:lnSpc>
              <a:spcBef>
                <a:spcPts val="450"/>
              </a:spcBef>
            </a:pPr>
            <a:r>
              <a:rPr sz="1800" dirty="0"/>
              <a:t>Reduce</a:t>
            </a:r>
            <a:r>
              <a:rPr sz="1800" spc="-40" dirty="0"/>
              <a:t> </a:t>
            </a:r>
            <a:r>
              <a:rPr sz="1800" dirty="0"/>
              <a:t>the</a:t>
            </a:r>
            <a:r>
              <a:rPr sz="1800" spc="-30" dirty="0"/>
              <a:t> </a:t>
            </a:r>
            <a:r>
              <a:rPr sz="1800" dirty="0"/>
              <a:t>negative</a:t>
            </a:r>
            <a:r>
              <a:rPr sz="1800" spc="-20" dirty="0"/>
              <a:t> </a:t>
            </a:r>
            <a:r>
              <a:rPr sz="1800" dirty="0"/>
              <a:t>impact</a:t>
            </a:r>
            <a:r>
              <a:rPr sz="1800" spc="-45" dirty="0"/>
              <a:t> </a:t>
            </a:r>
            <a:r>
              <a:rPr sz="1800" dirty="0"/>
              <a:t>to</a:t>
            </a:r>
            <a:r>
              <a:rPr sz="1800" spc="-20" dirty="0"/>
              <a:t> </a:t>
            </a:r>
            <a:r>
              <a:rPr sz="1800" dirty="0"/>
              <a:t>the</a:t>
            </a:r>
            <a:r>
              <a:rPr sz="1800" spc="-25" dirty="0"/>
              <a:t> </a:t>
            </a:r>
            <a:r>
              <a:rPr sz="1800" dirty="0"/>
              <a:t>project</a:t>
            </a:r>
            <a:r>
              <a:rPr sz="1800" spc="-45" dirty="0"/>
              <a:t> </a:t>
            </a:r>
            <a:r>
              <a:rPr sz="1800" dirty="0"/>
              <a:t>if</a:t>
            </a:r>
            <a:r>
              <a:rPr sz="1800" spc="-25" dirty="0"/>
              <a:t> </a:t>
            </a:r>
            <a:r>
              <a:rPr sz="1800" dirty="0"/>
              <a:t>the</a:t>
            </a:r>
            <a:r>
              <a:rPr sz="1800" spc="-25" dirty="0"/>
              <a:t> </a:t>
            </a:r>
            <a:r>
              <a:rPr sz="1800" dirty="0"/>
              <a:t>risk</a:t>
            </a:r>
            <a:r>
              <a:rPr sz="1800" spc="-35" dirty="0"/>
              <a:t> </a:t>
            </a:r>
            <a:r>
              <a:rPr sz="1800" dirty="0"/>
              <a:t>condition</a:t>
            </a:r>
            <a:r>
              <a:rPr sz="1800" spc="-20" dirty="0"/>
              <a:t> </a:t>
            </a:r>
            <a:r>
              <a:rPr sz="1800" spc="-10" dirty="0"/>
              <a:t>should</a:t>
            </a:r>
            <a:endParaRPr sz="1800" dirty="0"/>
          </a:p>
          <a:p>
            <a:pPr marL="398145">
              <a:lnSpc>
                <a:spcPts val="2280"/>
              </a:lnSpc>
            </a:pPr>
            <a:r>
              <a:rPr sz="1800" dirty="0"/>
              <a:t>occur.</a:t>
            </a:r>
            <a:r>
              <a:rPr sz="1800" spc="-45" dirty="0"/>
              <a:t> </a:t>
            </a:r>
            <a:r>
              <a:rPr sz="1800" dirty="0"/>
              <a:t>For</a:t>
            </a:r>
            <a:r>
              <a:rPr sz="1800" spc="-10" dirty="0"/>
              <a:t> example:</a:t>
            </a:r>
            <a:endParaRPr sz="1800" dirty="0"/>
          </a:p>
          <a:p>
            <a:pPr marL="773430" marR="117475">
              <a:lnSpc>
                <a:spcPts val="1939"/>
              </a:lnSpc>
              <a:spcBef>
                <a:spcPts val="685"/>
              </a:spcBef>
            </a:pPr>
            <a:r>
              <a:rPr sz="1600" dirty="0"/>
              <a:t>Improve</a:t>
            </a:r>
            <a:r>
              <a:rPr sz="1600" spc="-45" dirty="0"/>
              <a:t> </a:t>
            </a:r>
            <a:r>
              <a:rPr sz="1600" dirty="0"/>
              <a:t>testing</a:t>
            </a:r>
            <a:r>
              <a:rPr sz="1600" spc="-30" dirty="0"/>
              <a:t> </a:t>
            </a:r>
            <a:r>
              <a:rPr sz="1600" dirty="0"/>
              <a:t>and</a:t>
            </a:r>
            <a:r>
              <a:rPr sz="1600" spc="-30" dirty="0"/>
              <a:t> </a:t>
            </a:r>
            <a:r>
              <a:rPr sz="1600" dirty="0"/>
              <a:t>software</a:t>
            </a:r>
            <a:r>
              <a:rPr sz="1600" spc="5" dirty="0"/>
              <a:t> </a:t>
            </a:r>
            <a:r>
              <a:rPr sz="1600" dirty="0"/>
              <a:t>inspection</a:t>
            </a:r>
            <a:r>
              <a:rPr sz="1600" spc="-30" dirty="0"/>
              <a:t> </a:t>
            </a:r>
            <a:r>
              <a:rPr sz="1600" dirty="0"/>
              <a:t>procedures</a:t>
            </a:r>
            <a:r>
              <a:rPr sz="1600" spc="-10" dirty="0"/>
              <a:t> </a:t>
            </a:r>
            <a:r>
              <a:rPr sz="1600" dirty="0"/>
              <a:t>to</a:t>
            </a:r>
            <a:r>
              <a:rPr sz="1600" spc="-30" dirty="0"/>
              <a:t> </a:t>
            </a:r>
            <a:r>
              <a:rPr sz="1600" dirty="0"/>
              <a:t>reduce</a:t>
            </a:r>
            <a:r>
              <a:rPr sz="1600" spc="-30" dirty="0"/>
              <a:t> </a:t>
            </a:r>
            <a:r>
              <a:rPr sz="1600" dirty="0"/>
              <a:t>the</a:t>
            </a:r>
            <a:r>
              <a:rPr sz="1600" spc="-40" dirty="0"/>
              <a:t> </a:t>
            </a:r>
            <a:r>
              <a:rPr sz="1600" dirty="0"/>
              <a:t>risk</a:t>
            </a:r>
            <a:r>
              <a:rPr sz="1600" spc="-35" dirty="0"/>
              <a:t> </a:t>
            </a:r>
            <a:r>
              <a:rPr sz="1600" spc="-25" dirty="0"/>
              <a:t>of </a:t>
            </a:r>
            <a:r>
              <a:rPr sz="1600" dirty="0"/>
              <a:t>software</a:t>
            </a:r>
            <a:r>
              <a:rPr sz="1600" spc="-25" dirty="0"/>
              <a:t> </a:t>
            </a:r>
            <a:r>
              <a:rPr sz="1600" dirty="0"/>
              <a:t>failure</a:t>
            </a:r>
            <a:r>
              <a:rPr sz="1600" spc="-40" dirty="0"/>
              <a:t> </a:t>
            </a:r>
            <a:r>
              <a:rPr sz="1600" dirty="0"/>
              <a:t>during</a:t>
            </a:r>
            <a:r>
              <a:rPr sz="1600" spc="-25" dirty="0"/>
              <a:t> </a:t>
            </a:r>
            <a:r>
              <a:rPr sz="1600" spc="-10" dirty="0"/>
              <a:t>operation.</a:t>
            </a:r>
            <a:endParaRPr sz="1600" dirty="0"/>
          </a:p>
          <a:p>
            <a:pPr marL="773430" marR="5080">
              <a:lnSpc>
                <a:spcPts val="1939"/>
              </a:lnSpc>
              <a:spcBef>
                <a:spcPts val="655"/>
              </a:spcBef>
            </a:pPr>
            <a:r>
              <a:rPr sz="1600" dirty="0"/>
              <a:t>Provide</a:t>
            </a:r>
            <a:r>
              <a:rPr sz="1600" spc="-25" dirty="0"/>
              <a:t> </a:t>
            </a:r>
            <a:r>
              <a:rPr sz="1600" dirty="0"/>
              <a:t>a</a:t>
            </a:r>
            <a:r>
              <a:rPr sz="1600" spc="-30" dirty="0"/>
              <a:t> </a:t>
            </a:r>
            <a:r>
              <a:rPr sz="1600" dirty="0"/>
              <a:t>call</a:t>
            </a:r>
            <a:r>
              <a:rPr sz="1600" spc="-25" dirty="0"/>
              <a:t> </a:t>
            </a:r>
            <a:r>
              <a:rPr sz="1600" dirty="0"/>
              <a:t>center</a:t>
            </a:r>
            <a:r>
              <a:rPr sz="1600" spc="-30" dirty="0"/>
              <a:t> </a:t>
            </a:r>
            <a:r>
              <a:rPr sz="1600" dirty="0"/>
              <a:t>for</a:t>
            </a:r>
            <a:r>
              <a:rPr sz="1600" spc="-25" dirty="0"/>
              <a:t> </a:t>
            </a:r>
            <a:r>
              <a:rPr sz="1600" dirty="0"/>
              <a:t>handling</a:t>
            </a:r>
            <a:r>
              <a:rPr sz="1600" spc="-10" dirty="0"/>
              <a:t> </a:t>
            </a:r>
            <a:r>
              <a:rPr sz="1600" dirty="0"/>
              <a:t>customer</a:t>
            </a:r>
            <a:r>
              <a:rPr sz="1600" spc="-35" dirty="0"/>
              <a:t> </a:t>
            </a:r>
            <a:r>
              <a:rPr sz="1600" dirty="0"/>
              <a:t>inquiries</a:t>
            </a:r>
            <a:r>
              <a:rPr sz="1600" spc="-10" dirty="0"/>
              <a:t> </a:t>
            </a:r>
            <a:r>
              <a:rPr sz="1600" dirty="0"/>
              <a:t>if</a:t>
            </a:r>
            <a:r>
              <a:rPr sz="1600" spc="-30" dirty="0"/>
              <a:t> </a:t>
            </a:r>
            <a:r>
              <a:rPr sz="1600" dirty="0"/>
              <a:t>the</a:t>
            </a:r>
            <a:r>
              <a:rPr sz="1600" spc="-40" dirty="0"/>
              <a:t> </a:t>
            </a:r>
            <a:r>
              <a:rPr sz="1600" dirty="0"/>
              <a:t>software</a:t>
            </a:r>
            <a:r>
              <a:rPr sz="1600" spc="-5" dirty="0"/>
              <a:t> </a:t>
            </a:r>
            <a:r>
              <a:rPr sz="1600" spc="-10" dirty="0"/>
              <a:t>failure </a:t>
            </a:r>
            <a:r>
              <a:rPr sz="1600" dirty="0"/>
              <a:t>should</a:t>
            </a:r>
            <a:r>
              <a:rPr sz="1600" spc="-40" dirty="0"/>
              <a:t> </a:t>
            </a:r>
            <a:r>
              <a:rPr sz="1600" spc="-10" dirty="0"/>
              <a:t>occur.</a:t>
            </a:r>
            <a:endParaRPr sz="1600" dirty="0"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80</a:t>
            </a:fld>
            <a:endParaRPr spc="-25" dirty="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4162044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Risk</a:t>
            </a:r>
            <a:r>
              <a:rPr spc="-80" dirty="0"/>
              <a:t> </a:t>
            </a:r>
            <a:r>
              <a:rPr spc="-10" dirty="0"/>
              <a:t>Monitoring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1480185"/>
            <a:ext cx="178308" cy="17830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2303145"/>
            <a:ext cx="178308" cy="17830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2665857"/>
            <a:ext cx="126492" cy="12039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2967608"/>
            <a:ext cx="126492" cy="12039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3269360"/>
            <a:ext cx="126492" cy="12039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3571113"/>
            <a:ext cx="126492" cy="12039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4064889"/>
            <a:ext cx="178308" cy="17830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4644009"/>
            <a:ext cx="178308" cy="17830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5223128"/>
            <a:ext cx="178308" cy="178307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907796" y="1382395"/>
            <a:ext cx="7586345" cy="4562475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12700" marR="287020">
              <a:lnSpc>
                <a:spcPct val="80000"/>
              </a:lnSpc>
              <a:spcBef>
                <a:spcPts val="58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monitoring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process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continually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tracking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the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effectiveness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handling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options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ensure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conditions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remain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under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control.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done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by:</a:t>
            </a:r>
            <a:endParaRPr sz="2000">
              <a:latin typeface="Arial"/>
              <a:cs typeface="Arial"/>
            </a:endParaRPr>
          </a:p>
          <a:p>
            <a:pPr marL="398145" marR="1859914">
              <a:lnSpc>
                <a:spcPct val="110000"/>
              </a:lnSpc>
              <a:spcBef>
                <a:spcPts val="10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Knowing</a:t>
            </a:r>
            <a:r>
              <a:rPr sz="1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baseline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r>
              <a:rPr sz="1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plan.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Understanding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8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8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handling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 options.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Establishing</a:t>
            </a:r>
            <a:r>
              <a:rPr sz="18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meaningful</a:t>
            </a:r>
            <a:r>
              <a:rPr sz="1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metrics.</a:t>
            </a:r>
            <a:endParaRPr sz="1800">
              <a:latin typeface="Arial"/>
              <a:cs typeface="Arial"/>
            </a:endParaRPr>
          </a:p>
          <a:p>
            <a:pPr marL="398145">
              <a:lnSpc>
                <a:spcPts val="1945"/>
              </a:lnSpc>
              <a:spcBef>
                <a:spcPts val="215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Evaluating</a:t>
            </a:r>
            <a:r>
              <a:rPr sz="18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1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performance</a:t>
            </a:r>
            <a:r>
              <a:rPr sz="18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against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established</a:t>
            </a:r>
            <a:r>
              <a:rPr sz="18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metrics</a:t>
            </a:r>
            <a:r>
              <a:rPr sz="1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plans</a:t>
            </a:r>
            <a:endParaRPr sz="1800">
              <a:latin typeface="Arial"/>
              <a:cs typeface="Arial"/>
            </a:endParaRPr>
          </a:p>
          <a:p>
            <a:pPr marL="398145">
              <a:lnSpc>
                <a:spcPts val="1945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1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expected</a:t>
            </a:r>
            <a:r>
              <a:rPr sz="1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results</a:t>
            </a:r>
            <a:r>
              <a:rPr sz="1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throughout</a:t>
            </a:r>
            <a:r>
              <a:rPr sz="1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18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acquisition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process.</a:t>
            </a:r>
            <a:endParaRPr sz="1800">
              <a:latin typeface="Arial"/>
              <a:cs typeface="Arial"/>
            </a:endParaRPr>
          </a:p>
          <a:p>
            <a:pPr marL="12700" marR="142875">
              <a:lnSpc>
                <a:spcPct val="80000"/>
              </a:lnSpc>
              <a:spcBef>
                <a:spcPts val="71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Continual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monitoring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also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enables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new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identified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they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become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apparent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over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time.</a:t>
            </a:r>
            <a:endParaRPr sz="2000">
              <a:latin typeface="Arial"/>
              <a:cs typeface="Arial"/>
            </a:endParaRPr>
          </a:p>
          <a:p>
            <a:pPr marL="12700" marR="355600">
              <a:lnSpc>
                <a:spcPct val="80000"/>
              </a:lnSpc>
              <a:spcBef>
                <a:spcPts val="72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Monitoring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further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reveals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interrelationships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between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various risks.</a:t>
            </a:r>
            <a:endParaRPr sz="2000">
              <a:latin typeface="Arial"/>
              <a:cs typeface="Arial"/>
            </a:endParaRPr>
          </a:p>
          <a:p>
            <a:pPr marL="12700" marR="5080" algn="just">
              <a:lnSpc>
                <a:spcPts val="1920"/>
              </a:lnSpc>
              <a:spcBef>
                <a:spcPts val="70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monitoring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process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provides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feedback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into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other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activities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improve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ongoing,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iterative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process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current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future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projects.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81</a:t>
            </a:fld>
            <a:endParaRPr spc="-25" dirty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1000" y="138747"/>
            <a:ext cx="5205984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Risk</a:t>
            </a:r>
            <a:r>
              <a:rPr spc="-80" dirty="0"/>
              <a:t> </a:t>
            </a:r>
            <a:r>
              <a:rPr spc="-10" dirty="0"/>
              <a:t>Documentation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1484757"/>
            <a:ext cx="202692" cy="21336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2764789"/>
            <a:ext cx="202692" cy="21336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3772153"/>
            <a:ext cx="140207" cy="13411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4107434"/>
            <a:ext cx="140207" cy="13411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4442840"/>
            <a:ext cx="140207" cy="13411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4777994"/>
            <a:ext cx="140207" cy="13411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5357240"/>
            <a:ext cx="140207" cy="134112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body" idx="1"/>
          </p:nvPr>
        </p:nvSpPr>
        <p:spPr>
          <a:xfrm>
            <a:off x="698622" y="997865"/>
            <a:ext cx="8698610" cy="4711700"/>
          </a:xfrm>
          <a:prstGeom prst="rect">
            <a:avLst/>
          </a:prstGeom>
        </p:spPr>
        <p:txBody>
          <a:bodyPr vert="horz" wrap="square" lIns="0" tIns="360426" rIns="0" bIns="0" rtlCol="0">
            <a:spAutoFit/>
          </a:bodyPr>
          <a:lstStyle/>
          <a:p>
            <a:pPr marL="165100" marR="271145">
              <a:lnSpc>
                <a:spcPct val="80000"/>
              </a:lnSpc>
              <a:spcBef>
                <a:spcPts val="675"/>
              </a:spcBef>
            </a:pPr>
            <a:r>
              <a:rPr sz="2800" dirty="0"/>
              <a:t>Risk</a:t>
            </a:r>
            <a:r>
              <a:rPr sz="2800" spc="-50" dirty="0"/>
              <a:t> </a:t>
            </a:r>
            <a:r>
              <a:rPr sz="2800" spc="-10" dirty="0"/>
              <a:t>documentation</a:t>
            </a:r>
            <a:r>
              <a:rPr sz="2800" spc="-40" dirty="0"/>
              <a:t> </a:t>
            </a:r>
            <a:r>
              <a:rPr sz="2800" dirty="0"/>
              <a:t>is</a:t>
            </a:r>
            <a:r>
              <a:rPr sz="2800" spc="-55" dirty="0"/>
              <a:t> </a:t>
            </a:r>
            <a:r>
              <a:rPr sz="2800" dirty="0"/>
              <a:t>essential</a:t>
            </a:r>
            <a:r>
              <a:rPr sz="2800" spc="-55" dirty="0"/>
              <a:t> </a:t>
            </a:r>
            <a:r>
              <a:rPr sz="2800" dirty="0"/>
              <a:t>for</a:t>
            </a:r>
            <a:r>
              <a:rPr sz="2800" spc="-55" dirty="0"/>
              <a:t> </a:t>
            </a:r>
            <a:r>
              <a:rPr sz="2800" dirty="0"/>
              <a:t>the</a:t>
            </a:r>
            <a:r>
              <a:rPr sz="2800" spc="-60" dirty="0"/>
              <a:t> </a:t>
            </a:r>
            <a:r>
              <a:rPr sz="2800" spc="-10" dirty="0"/>
              <a:t>organization.</a:t>
            </a:r>
            <a:r>
              <a:rPr sz="2800" spc="-30" dirty="0"/>
              <a:t> </a:t>
            </a:r>
            <a:r>
              <a:rPr sz="2800" spc="-25" dirty="0"/>
              <a:t>It </a:t>
            </a:r>
            <a:r>
              <a:rPr sz="2800" dirty="0"/>
              <a:t>should</a:t>
            </a:r>
            <a:r>
              <a:rPr sz="2800" spc="-45" dirty="0"/>
              <a:t> </a:t>
            </a:r>
            <a:r>
              <a:rPr sz="2800" dirty="0"/>
              <a:t>consist</a:t>
            </a:r>
            <a:r>
              <a:rPr sz="2800" spc="-55" dirty="0"/>
              <a:t> </a:t>
            </a:r>
            <a:r>
              <a:rPr sz="2800" dirty="0"/>
              <a:t>of</a:t>
            </a:r>
            <a:r>
              <a:rPr sz="2800" spc="-60" dirty="0"/>
              <a:t> </a:t>
            </a:r>
            <a:r>
              <a:rPr sz="2800" dirty="0"/>
              <a:t>all</a:t>
            </a:r>
            <a:r>
              <a:rPr sz="2800" spc="-55" dirty="0"/>
              <a:t> </a:t>
            </a:r>
            <a:r>
              <a:rPr sz="2800" dirty="0"/>
              <a:t>data</a:t>
            </a:r>
            <a:r>
              <a:rPr sz="2800" spc="-60" dirty="0"/>
              <a:t> </a:t>
            </a:r>
            <a:r>
              <a:rPr sz="2800" dirty="0"/>
              <a:t>of</a:t>
            </a:r>
            <a:r>
              <a:rPr sz="2800" spc="-55" dirty="0"/>
              <a:t> </a:t>
            </a:r>
            <a:r>
              <a:rPr sz="2800" dirty="0"/>
              <a:t>risk</a:t>
            </a:r>
            <a:r>
              <a:rPr sz="2800" spc="-70" dirty="0"/>
              <a:t> </a:t>
            </a:r>
            <a:r>
              <a:rPr sz="2800" dirty="0"/>
              <a:t>management</a:t>
            </a:r>
            <a:r>
              <a:rPr sz="2800" spc="-50" dirty="0"/>
              <a:t> </a:t>
            </a:r>
            <a:r>
              <a:rPr sz="2800" spc="-10" dirty="0"/>
              <a:t>plans, </a:t>
            </a:r>
            <a:r>
              <a:rPr sz="2800" dirty="0"/>
              <a:t>assessments,</a:t>
            </a:r>
            <a:r>
              <a:rPr sz="2800" spc="-80" dirty="0"/>
              <a:t> </a:t>
            </a:r>
            <a:r>
              <a:rPr sz="2800" dirty="0"/>
              <a:t>handling</a:t>
            </a:r>
            <a:r>
              <a:rPr sz="2800" spc="-40" dirty="0"/>
              <a:t> </a:t>
            </a:r>
            <a:r>
              <a:rPr sz="2800" dirty="0"/>
              <a:t>information</a:t>
            </a:r>
            <a:r>
              <a:rPr sz="2800" spc="-60" dirty="0"/>
              <a:t> </a:t>
            </a:r>
            <a:r>
              <a:rPr sz="2800" dirty="0"/>
              <a:t>and</a:t>
            </a:r>
            <a:r>
              <a:rPr sz="2800" spc="-70" dirty="0"/>
              <a:t> </a:t>
            </a:r>
            <a:r>
              <a:rPr sz="2800" dirty="0"/>
              <a:t>results</a:t>
            </a:r>
            <a:r>
              <a:rPr sz="2800" spc="-70" dirty="0"/>
              <a:t> </a:t>
            </a:r>
            <a:r>
              <a:rPr sz="2800" dirty="0"/>
              <a:t>of</a:t>
            </a:r>
            <a:r>
              <a:rPr sz="2800" spc="-75" dirty="0"/>
              <a:t> </a:t>
            </a:r>
            <a:r>
              <a:rPr sz="2800" spc="-20" dirty="0"/>
              <a:t>risk </a:t>
            </a:r>
            <a:r>
              <a:rPr sz="2800" dirty="0"/>
              <a:t>management</a:t>
            </a:r>
            <a:r>
              <a:rPr sz="2800" spc="-135" dirty="0"/>
              <a:t> </a:t>
            </a:r>
            <a:r>
              <a:rPr sz="2800" spc="-10" dirty="0"/>
              <a:t>activities.</a:t>
            </a:r>
          </a:p>
          <a:p>
            <a:pPr marL="165100" marR="117475">
              <a:lnSpc>
                <a:spcPts val="2300"/>
              </a:lnSpc>
              <a:spcBef>
                <a:spcPts val="844"/>
              </a:spcBef>
            </a:pPr>
            <a:r>
              <a:rPr sz="2800" dirty="0"/>
              <a:t>Risk</a:t>
            </a:r>
            <a:r>
              <a:rPr sz="2800" spc="-65" dirty="0"/>
              <a:t> </a:t>
            </a:r>
            <a:r>
              <a:rPr sz="2800" spc="-10" dirty="0"/>
              <a:t>documentation</a:t>
            </a:r>
            <a:r>
              <a:rPr sz="2800" spc="-50" dirty="0"/>
              <a:t> </a:t>
            </a:r>
            <a:r>
              <a:rPr sz="2800" dirty="0"/>
              <a:t>provides</a:t>
            </a:r>
            <a:r>
              <a:rPr sz="2800" spc="-60" dirty="0"/>
              <a:t> </a:t>
            </a:r>
            <a:r>
              <a:rPr sz="2800" dirty="0"/>
              <a:t>a</a:t>
            </a:r>
            <a:r>
              <a:rPr sz="2800" spc="-70" dirty="0"/>
              <a:t> </a:t>
            </a:r>
            <a:r>
              <a:rPr sz="2800" dirty="0"/>
              <a:t>knowledge</a:t>
            </a:r>
            <a:r>
              <a:rPr sz="2800" spc="-45" dirty="0"/>
              <a:t> </a:t>
            </a:r>
            <a:r>
              <a:rPr sz="2800" dirty="0"/>
              <a:t>base</a:t>
            </a:r>
            <a:r>
              <a:rPr sz="2800" spc="-65" dirty="0"/>
              <a:t> </a:t>
            </a:r>
            <a:r>
              <a:rPr sz="2800" dirty="0"/>
              <a:t>for</a:t>
            </a:r>
            <a:r>
              <a:rPr sz="2800" spc="-80" dirty="0"/>
              <a:t> </a:t>
            </a:r>
            <a:r>
              <a:rPr sz="2800" spc="-20" dirty="0"/>
              <a:t>risk </a:t>
            </a:r>
            <a:r>
              <a:rPr sz="2800" dirty="0"/>
              <a:t>management</a:t>
            </a:r>
            <a:r>
              <a:rPr sz="2800" spc="-70" dirty="0"/>
              <a:t> </a:t>
            </a:r>
            <a:r>
              <a:rPr sz="2800" dirty="0"/>
              <a:t>in</a:t>
            </a:r>
            <a:r>
              <a:rPr sz="2800" spc="-90" dirty="0"/>
              <a:t> </a:t>
            </a:r>
            <a:r>
              <a:rPr sz="2800" dirty="0"/>
              <a:t>future</a:t>
            </a:r>
            <a:r>
              <a:rPr sz="2800" spc="-75" dirty="0"/>
              <a:t> </a:t>
            </a:r>
            <a:r>
              <a:rPr sz="2800" dirty="0"/>
              <a:t>projects.</a:t>
            </a:r>
            <a:r>
              <a:rPr sz="2800" spc="-75" dirty="0"/>
              <a:t> </a:t>
            </a:r>
            <a:r>
              <a:rPr sz="2800" spc="-10" dirty="0"/>
              <a:t>Documentation</a:t>
            </a:r>
            <a:r>
              <a:rPr sz="2800" spc="-65" dirty="0"/>
              <a:t> </a:t>
            </a:r>
            <a:r>
              <a:rPr sz="2800" spc="-10" dirty="0"/>
              <a:t>should include:</a:t>
            </a:r>
          </a:p>
          <a:p>
            <a:pPr marL="550545">
              <a:lnSpc>
                <a:spcPct val="100000"/>
              </a:lnSpc>
              <a:spcBef>
                <a:spcPts val="275"/>
              </a:spcBef>
            </a:pPr>
            <a:r>
              <a:rPr sz="1800" dirty="0"/>
              <a:t>Risk</a:t>
            </a:r>
            <a:r>
              <a:rPr sz="1800" spc="-30" dirty="0"/>
              <a:t> </a:t>
            </a:r>
            <a:r>
              <a:rPr sz="1800" dirty="0"/>
              <a:t>management</a:t>
            </a:r>
            <a:r>
              <a:rPr sz="1800" spc="-60" dirty="0"/>
              <a:t> </a:t>
            </a:r>
            <a:r>
              <a:rPr sz="1800" spc="-10" dirty="0"/>
              <a:t>plans.</a:t>
            </a:r>
            <a:endParaRPr sz="1800" dirty="0"/>
          </a:p>
          <a:p>
            <a:pPr marL="550545" marR="1802764">
              <a:lnSpc>
                <a:spcPct val="110000"/>
              </a:lnSpc>
              <a:spcBef>
                <a:spcPts val="5"/>
              </a:spcBef>
            </a:pPr>
            <a:r>
              <a:rPr sz="1800" dirty="0"/>
              <a:t>Project</a:t>
            </a:r>
            <a:r>
              <a:rPr sz="1800" spc="-25" dirty="0"/>
              <a:t> </a:t>
            </a:r>
            <a:r>
              <a:rPr sz="1800" dirty="0"/>
              <a:t>metrics</a:t>
            </a:r>
            <a:r>
              <a:rPr sz="1800" spc="-35" dirty="0"/>
              <a:t> </a:t>
            </a:r>
            <a:r>
              <a:rPr sz="1800" dirty="0"/>
              <a:t>to</a:t>
            </a:r>
            <a:r>
              <a:rPr sz="1800" spc="-20" dirty="0"/>
              <a:t> </a:t>
            </a:r>
            <a:r>
              <a:rPr sz="1800" dirty="0"/>
              <a:t>be used</a:t>
            </a:r>
            <a:r>
              <a:rPr sz="1800" spc="-25" dirty="0"/>
              <a:t> </a:t>
            </a:r>
            <a:r>
              <a:rPr sz="1800" dirty="0"/>
              <a:t>for</a:t>
            </a:r>
            <a:r>
              <a:rPr sz="1800" spc="-30" dirty="0"/>
              <a:t> </a:t>
            </a:r>
            <a:r>
              <a:rPr sz="1800" dirty="0"/>
              <a:t>risk</a:t>
            </a:r>
            <a:r>
              <a:rPr sz="1800" spc="-15" dirty="0"/>
              <a:t> </a:t>
            </a:r>
            <a:r>
              <a:rPr sz="1800" spc="-10" dirty="0"/>
              <a:t>management. </a:t>
            </a:r>
            <a:r>
              <a:rPr sz="1800" dirty="0"/>
              <a:t>Identified</a:t>
            </a:r>
            <a:r>
              <a:rPr sz="1800" spc="-30" dirty="0"/>
              <a:t> </a:t>
            </a:r>
            <a:r>
              <a:rPr sz="1800" dirty="0"/>
              <a:t>risks</a:t>
            </a:r>
            <a:r>
              <a:rPr sz="1800" spc="-50" dirty="0"/>
              <a:t> </a:t>
            </a:r>
            <a:r>
              <a:rPr sz="1800" dirty="0"/>
              <a:t>and</a:t>
            </a:r>
            <a:r>
              <a:rPr sz="1800" spc="-25" dirty="0"/>
              <a:t> </a:t>
            </a:r>
            <a:r>
              <a:rPr sz="1800" dirty="0"/>
              <a:t>their</a:t>
            </a:r>
            <a:r>
              <a:rPr sz="1800" spc="-30" dirty="0"/>
              <a:t> </a:t>
            </a:r>
            <a:r>
              <a:rPr sz="1800" spc="-10" dirty="0"/>
              <a:t>descriptions.</a:t>
            </a:r>
            <a:endParaRPr sz="1800" dirty="0"/>
          </a:p>
          <a:p>
            <a:pPr marL="550545" marR="36195">
              <a:lnSpc>
                <a:spcPts val="1920"/>
              </a:lnSpc>
              <a:spcBef>
                <a:spcPts val="700"/>
              </a:spcBef>
            </a:pPr>
            <a:r>
              <a:rPr sz="1800" dirty="0"/>
              <a:t>The</a:t>
            </a:r>
            <a:r>
              <a:rPr sz="1800" spc="-35" dirty="0"/>
              <a:t> </a:t>
            </a:r>
            <a:r>
              <a:rPr sz="1800" dirty="0"/>
              <a:t>probability,</a:t>
            </a:r>
            <a:r>
              <a:rPr sz="1800" spc="-45" dirty="0"/>
              <a:t> </a:t>
            </a:r>
            <a:r>
              <a:rPr sz="1800" dirty="0"/>
              <a:t>severity,</a:t>
            </a:r>
            <a:r>
              <a:rPr sz="1800" spc="-40" dirty="0"/>
              <a:t> </a:t>
            </a:r>
            <a:r>
              <a:rPr sz="1800" dirty="0"/>
              <a:t>impact,</a:t>
            </a:r>
            <a:r>
              <a:rPr sz="1800" spc="-60" dirty="0"/>
              <a:t> </a:t>
            </a:r>
            <a:r>
              <a:rPr sz="1800" dirty="0"/>
              <a:t>prioritization</a:t>
            </a:r>
            <a:r>
              <a:rPr sz="1800" spc="-50" dirty="0"/>
              <a:t> </a:t>
            </a:r>
            <a:r>
              <a:rPr sz="1800" dirty="0"/>
              <a:t>of</a:t>
            </a:r>
            <a:r>
              <a:rPr sz="1800" spc="-25" dirty="0"/>
              <a:t> </a:t>
            </a:r>
            <a:r>
              <a:rPr sz="1800" dirty="0"/>
              <a:t>all</a:t>
            </a:r>
            <a:r>
              <a:rPr sz="1800" spc="-20" dirty="0"/>
              <a:t> </a:t>
            </a:r>
            <a:r>
              <a:rPr sz="1800" dirty="0"/>
              <a:t>known</a:t>
            </a:r>
            <a:r>
              <a:rPr sz="1800" spc="-45" dirty="0"/>
              <a:t> </a:t>
            </a:r>
            <a:r>
              <a:rPr sz="1800" spc="-10" dirty="0"/>
              <a:t>risks, </a:t>
            </a:r>
            <a:r>
              <a:rPr sz="1800" dirty="0"/>
              <a:t>including</a:t>
            </a:r>
            <a:r>
              <a:rPr sz="1800" spc="-50" dirty="0"/>
              <a:t> </a:t>
            </a:r>
            <a:r>
              <a:rPr sz="1800" dirty="0"/>
              <a:t>newly</a:t>
            </a:r>
            <a:r>
              <a:rPr sz="1800" spc="-35" dirty="0"/>
              <a:t> </a:t>
            </a:r>
            <a:r>
              <a:rPr sz="1800" dirty="0"/>
              <a:t>identified</a:t>
            </a:r>
            <a:r>
              <a:rPr sz="1800" spc="-40" dirty="0"/>
              <a:t> </a:t>
            </a:r>
            <a:r>
              <a:rPr sz="1800" dirty="0"/>
              <a:t>risks,</a:t>
            </a:r>
            <a:r>
              <a:rPr sz="1800" spc="-70" dirty="0"/>
              <a:t> </a:t>
            </a:r>
            <a:r>
              <a:rPr sz="1800" dirty="0"/>
              <a:t>plan</a:t>
            </a:r>
            <a:r>
              <a:rPr sz="1800" spc="-35" dirty="0"/>
              <a:t> </a:t>
            </a:r>
            <a:r>
              <a:rPr sz="1800" dirty="0"/>
              <a:t>changes,</a:t>
            </a:r>
            <a:r>
              <a:rPr sz="1800" spc="-80" dirty="0"/>
              <a:t> </a:t>
            </a:r>
            <a:r>
              <a:rPr sz="1800" spc="-20" dirty="0"/>
              <a:t>etc.</a:t>
            </a:r>
            <a:endParaRPr sz="1800" dirty="0"/>
          </a:p>
          <a:p>
            <a:pPr marL="550545">
              <a:lnSpc>
                <a:spcPct val="100000"/>
              </a:lnSpc>
              <a:spcBef>
                <a:spcPts val="260"/>
              </a:spcBef>
            </a:pPr>
            <a:r>
              <a:rPr sz="1800" dirty="0"/>
              <a:t>Description</a:t>
            </a:r>
            <a:r>
              <a:rPr sz="1800" spc="-65" dirty="0"/>
              <a:t> </a:t>
            </a:r>
            <a:r>
              <a:rPr sz="1800" dirty="0"/>
              <a:t>of</a:t>
            </a:r>
            <a:r>
              <a:rPr sz="1800" spc="-20" dirty="0"/>
              <a:t> </a:t>
            </a:r>
            <a:r>
              <a:rPr sz="1800" dirty="0"/>
              <a:t>risk</a:t>
            </a:r>
            <a:r>
              <a:rPr sz="1800" spc="-35" dirty="0"/>
              <a:t> </a:t>
            </a:r>
            <a:r>
              <a:rPr sz="1800" dirty="0"/>
              <a:t>handling</a:t>
            </a:r>
            <a:r>
              <a:rPr sz="1800" spc="-35" dirty="0"/>
              <a:t> </a:t>
            </a:r>
            <a:r>
              <a:rPr sz="1800" dirty="0"/>
              <a:t>options</a:t>
            </a:r>
            <a:r>
              <a:rPr sz="1800" spc="-35" dirty="0"/>
              <a:t> </a:t>
            </a:r>
            <a:r>
              <a:rPr sz="1800" dirty="0"/>
              <a:t>selected</a:t>
            </a:r>
            <a:r>
              <a:rPr sz="1800" spc="-45" dirty="0"/>
              <a:t> </a:t>
            </a:r>
            <a:r>
              <a:rPr sz="1800" dirty="0"/>
              <a:t>for</a:t>
            </a:r>
            <a:r>
              <a:rPr sz="1800" spc="-35" dirty="0"/>
              <a:t> </a:t>
            </a:r>
            <a:r>
              <a:rPr sz="1800" spc="-10" dirty="0"/>
              <a:t>implementation.</a:t>
            </a:r>
            <a:endParaRPr sz="1800" dirty="0"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82</a:t>
            </a:fld>
            <a:endParaRPr spc="-25" dirty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620"/>
            <a:ext cx="6393180" cy="134111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dirty="0"/>
              <a:t>Simple</a:t>
            </a:r>
            <a:r>
              <a:rPr sz="4800" spc="-15" dirty="0"/>
              <a:t> </a:t>
            </a:r>
            <a:r>
              <a:rPr sz="4800" dirty="0"/>
              <a:t>Risk</a:t>
            </a:r>
            <a:r>
              <a:rPr sz="4800" spc="-10" dirty="0"/>
              <a:t> Analysis</a:t>
            </a:r>
            <a:endParaRPr sz="480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9237" y="1371600"/>
            <a:ext cx="8653399" cy="4876800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83</a:t>
            </a:fld>
            <a:endParaRPr spc="-25" dirty="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5940" y="263093"/>
            <a:ext cx="7249795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600" dirty="0"/>
              <a:t>The</a:t>
            </a:r>
            <a:r>
              <a:rPr sz="3600" spc="-45" dirty="0"/>
              <a:t> </a:t>
            </a:r>
            <a:r>
              <a:rPr sz="3600" dirty="0"/>
              <a:t>Value</a:t>
            </a:r>
            <a:r>
              <a:rPr sz="3600" spc="-40" dirty="0"/>
              <a:t> </a:t>
            </a:r>
            <a:r>
              <a:rPr sz="3600" dirty="0"/>
              <a:t>Of</a:t>
            </a:r>
            <a:r>
              <a:rPr sz="3600" spc="-40" dirty="0"/>
              <a:t> </a:t>
            </a:r>
            <a:r>
              <a:rPr sz="3600" dirty="0"/>
              <a:t>Risk</a:t>
            </a:r>
            <a:r>
              <a:rPr sz="3600" spc="-35" dirty="0"/>
              <a:t> </a:t>
            </a:r>
            <a:r>
              <a:rPr sz="3600" spc="-10" dirty="0"/>
              <a:t>Management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2440" y="1083563"/>
            <a:ext cx="178308" cy="17830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2440" y="1449324"/>
            <a:ext cx="178308" cy="17830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2440" y="1815083"/>
            <a:ext cx="178308" cy="17830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2440" y="2455164"/>
            <a:ext cx="178308" cy="17830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2440" y="2820923"/>
            <a:ext cx="178308" cy="17830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907796" y="925423"/>
            <a:ext cx="7244715" cy="212915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8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effective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process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can: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Eliminate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minimize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exposure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many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risks.</a:t>
            </a:r>
            <a:endParaRPr sz="2000">
              <a:latin typeface="Arial"/>
              <a:cs typeface="Arial"/>
            </a:endParaRPr>
          </a:p>
          <a:p>
            <a:pPr marL="12700" marR="5080">
              <a:lnSpc>
                <a:spcPts val="2160"/>
              </a:lnSpc>
              <a:spcBef>
                <a:spcPts val="75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Identify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potential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problems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while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they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easier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fix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(i.e.,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fewer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hours,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fewer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resources,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less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pain).</a:t>
            </a:r>
            <a:endParaRPr sz="2000">
              <a:latin typeface="Arial"/>
              <a:cs typeface="Arial"/>
            </a:endParaRPr>
          </a:p>
          <a:p>
            <a:pPr marL="12700" marR="1184910">
              <a:lnSpc>
                <a:spcPts val="2880"/>
              </a:lnSpc>
              <a:spcBef>
                <a:spcPts val="7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Help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determine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best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course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action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start.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Guide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allocation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limited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resources</a:t>
            </a:r>
            <a:r>
              <a:rPr sz="20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priority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needs.</a:t>
            </a:r>
            <a:endParaRPr sz="2000">
              <a:latin typeface="Arial"/>
              <a:cs typeface="Arial"/>
            </a:endParaRPr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800" y="3125513"/>
            <a:ext cx="8610600" cy="3048000"/>
          </a:xfrm>
          <a:prstGeom prst="rect">
            <a:avLst/>
          </a:prstGeom>
        </p:spPr>
      </p:pic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84</a:t>
            </a:fld>
            <a:endParaRPr spc="-25" dirty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6961632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Risk</a:t>
            </a:r>
            <a:r>
              <a:rPr spc="-190" dirty="0"/>
              <a:t> </a:t>
            </a:r>
            <a:r>
              <a:rPr dirty="0"/>
              <a:t>Management</a:t>
            </a:r>
            <a:r>
              <a:rPr spc="-145" dirty="0"/>
              <a:t> </a:t>
            </a:r>
            <a:r>
              <a:rPr spc="-10" dirty="0"/>
              <a:t>Checklist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1246632"/>
            <a:ext cx="202691" cy="21336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2673095"/>
            <a:ext cx="202691" cy="21336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040" y="3770376"/>
            <a:ext cx="202691" cy="21336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55395" y="1132078"/>
            <a:ext cx="8231505" cy="390334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 marR="297815">
              <a:lnSpc>
                <a:spcPct val="90000"/>
              </a:lnSpc>
              <a:spcBef>
                <a:spcPts val="38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product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uncertainty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future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events.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Since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managers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cannot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avoid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risk,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they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must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find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ways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reduce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its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impact.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Yet,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cannot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completely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eliminated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because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cannot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identified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before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hand.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ts val="2590"/>
              </a:lnSpc>
              <a:spcBef>
                <a:spcPts val="90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support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managers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identify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early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as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possible,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Carnegie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Mellon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University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recommends</a:t>
            </a:r>
            <a:r>
              <a:rPr sz="24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10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use</a:t>
            </a:r>
            <a:r>
              <a:rPr sz="24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checklists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when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plan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project.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ts val="2735"/>
              </a:lnSpc>
              <a:spcBef>
                <a:spcPts val="54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following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checklist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provided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assist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endParaRPr sz="2400">
              <a:latin typeface="Arial"/>
              <a:cs typeface="Arial"/>
            </a:endParaRPr>
          </a:p>
          <a:p>
            <a:pPr marL="12700" marR="149860" algn="just">
              <a:lnSpc>
                <a:spcPts val="2590"/>
              </a:lnSpc>
              <a:spcBef>
                <a:spcPts val="18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management.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If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answer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“NO”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any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these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questions,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should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examine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situation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carefully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possibility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greater</a:t>
            </a:r>
            <a:r>
              <a:rPr sz="24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project.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85</a:t>
            </a:fld>
            <a:endParaRPr spc="-25" dirty="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096" y="51815"/>
            <a:ext cx="7696200" cy="1122045"/>
            <a:chOff x="6096" y="51815"/>
            <a:chExt cx="7696200" cy="112204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6" y="51815"/>
              <a:ext cx="7103364" cy="112166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44996" y="51815"/>
              <a:ext cx="833627" cy="112166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55892" y="51815"/>
              <a:ext cx="946403" cy="1121664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07340" y="171653"/>
            <a:ext cx="8735060" cy="6892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dirty="0"/>
              <a:t>Risk</a:t>
            </a:r>
            <a:r>
              <a:rPr sz="4400" spc="-145" dirty="0"/>
              <a:t> </a:t>
            </a:r>
            <a:r>
              <a:rPr sz="4400" dirty="0"/>
              <a:t>Management</a:t>
            </a:r>
            <a:r>
              <a:rPr sz="4400" spc="-95" dirty="0"/>
              <a:t> </a:t>
            </a:r>
            <a:r>
              <a:rPr sz="4400" dirty="0"/>
              <a:t>Checklist</a:t>
            </a:r>
            <a:r>
              <a:rPr sz="4400" spc="-120" dirty="0"/>
              <a:t> </a:t>
            </a:r>
            <a:r>
              <a:rPr sz="4400" dirty="0"/>
              <a:t>-</a:t>
            </a:r>
            <a:r>
              <a:rPr sz="4400" spc="-135" dirty="0"/>
              <a:t> </a:t>
            </a:r>
            <a:r>
              <a:rPr sz="4400" spc="-50" dirty="0"/>
              <a:t>1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86</a:t>
            </a:fld>
            <a:endParaRPr spc="-25" dirty="0"/>
          </a:p>
        </p:txBody>
      </p:sp>
      <p:sp>
        <p:nvSpPr>
          <p:cNvPr id="7" name="object 7"/>
          <p:cNvSpPr txBox="1"/>
          <p:nvPr/>
        </p:nvSpPr>
        <p:spPr>
          <a:xfrm>
            <a:off x="307340" y="1077823"/>
            <a:ext cx="8364220" cy="426275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34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comprehensive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approach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management?</a:t>
            </a:r>
            <a:endParaRPr sz="2000">
              <a:latin typeface="Arial"/>
              <a:cs typeface="Arial"/>
            </a:endParaRPr>
          </a:p>
          <a:p>
            <a:pPr marL="469900" marR="440690" indent="-457200">
              <a:lnSpc>
                <a:spcPct val="80000"/>
              </a:lnSpc>
              <a:spcBef>
                <a:spcPts val="720"/>
              </a:spcBef>
              <a:buClr>
                <a:srgbClr val="FBEA04"/>
              </a:buClr>
              <a:buAutoNum type="arabicPeriod"/>
              <a:tabLst>
                <a:tab pos="46990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stakeholders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their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representatives</a:t>
            </a:r>
            <a:r>
              <a:rPr sz="20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participate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risk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process?</a:t>
            </a:r>
            <a:endParaRPr sz="2000">
              <a:latin typeface="Arial"/>
              <a:cs typeface="Arial"/>
            </a:endParaRPr>
          </a:p>
          <a:p>
            <a:pPr marL="469900" marR="57150" indent="-457200">
              <a:lnSpc>
                <a:spcPct val="80100"/>
              </a:lnSpc>
              <a:spcBef>
                <a:spcPts val="715"/>
              </a:spcBef>
              <a:buClr>
                <a:srgbClr val="FBEA04"/>
              </a:buClr>
              <a:buAutoNum type="arabicPeriod"/>
              <a:tabLst>
                <a:tab pos="46990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stakeholders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support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process-driven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engineering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that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incorporates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adequate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planning,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requirements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analysis,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design,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testing?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4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manager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experienced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similar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projects?</a:t>
            </a:r>
            <a:endParaRPr sz="2000">
              <a:latin typeface="Arial"/>
              <a:cs typeface="Arial"/>
            </a:endParaRPr>
          </a:p>
          <a:p>
            <a:pPr marL="469900" marR="5080" indent="-457200">
              <a:lnSpc>
                <a:spcPts val="1920"/>
              </a:lnSpc>
              <a:spcBef>
                <a:spcPts val="705"/>
              </a:spcBef>
              <a:buClr>
                <a:srgbClr val="FBEA04"/>
              </a:buClr>
              <a:buAutoNum type="arabicPeriod"/>
              <a:tabLst>
                <a:tab pos="46990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manager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dedicated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project,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not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dividing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his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her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among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other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efforts?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54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implementing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proven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development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methodology?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4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requirements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well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defined,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understandable,</a:t>
            </a:r>
            <a:r>
              <a:rPr sz="20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stable?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4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effective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requirements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change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process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place?</a:t>
            </a:r>
            <a:endParaRPr sz="2000">
              <a:latin typeface="Arial"/>
              <a:cs typeface="Arial"/>
            </a:endParaRPr>
          </a:p>
          <a:p>
            <a:pPr marL="469900" marR="215900" indent="-457200">
              <a:lnSpc>
                <a:spcPts val="1920"/>
              </a:lnSpc>
              <a:spcBef>
                <a:spcPts val="705"/>
              </a:spcBef>
              <a:buClr>
                <a:srgbClr val="FBEA04"/>
              </a:buClr>
              <a:buAutoNum type="arabicPeriod"/>
              <a:tabLst>
                <a:tab pos="46990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Does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plan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require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managers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track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trace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requirements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through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phases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project?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95656" y="170687"/>
            <a:ext cx="6154420" cy="902335"/>
            <a:chOff x="295656" y="170687"/>
            <a:chExt cx="6154420" cy="90233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5656" y="170687"/>
              <a:ext cx="5679948" cy="90220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39156" y="170687"/>
              <a:ext cx="672084" cy="90220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87567" y="170687"/>
              <a:ext cx="762000" cy="902207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8236" rIns="0" bIns="0" rtlCol="0">
            <a:spAutoFit/>
          </a:bodyPr>
          <a:lstStyle/>
          <a:p>
            <a:pPr marL="24130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Risk</a:t>
            </a:r>
            <a:r>
              <a:rPr sz="3200" spc="-35" dirty="0"/>
              <a:t> </a:t>
            </a:r>
            <a:r>
              <a:rPr sz="3200" dirty="0"/>
              <a:t>Management</a:t>
            </a:r>
            <a:r>
              <a:rPr sz="3200" spc="-50" dirty="0"/>
              <a:t> </a:t>
            </a:r>
            <a:r>
              <a:rPr sz="3200" dirty="0"/>
              <a:t>Checklist</a:t>
            </a:r>
            <a:r>
              <a:rPr sz="3200" spc="-50" dirty="0"/>
              <a:t> </a:t>
            </a:r>
            <a:r>
              <a:rPr sz="3200" dirty="0"/>
              <a:t>-</a:t>
            </a:r>
            <a:r>
              <a:rPr sz="3200" spc="-35" dirty="0"/>
              <a:t> </a:t>
            </a:r>
            <a:r>
              <a:rPr sz="3200" spc="-50" dirty="0"/>
              <a:t>2</a:t>
            </a:r>
            <a:endParaRPr sz="3200"/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87</a:t>
            </a:fld>
            <a:endParaRPr spc="-25" dirty="0"/>
          </a:p>
        </p:txBody>
      </p:sp>
      <p:sp>
        <p:nvSpPr>
          <p:cNvPr id="7" name="object 7"/>
          <p:cNvSpPr txBox="1"/>
          <p:nvPr/>
        </p:nvSpPr>
        <p:spPr>
          <a:xfrm>
            <a:off x="307340" y="1077823"/>
            <a:ext cx="8724265" cy="401891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34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implementing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known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proven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technology?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4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multiple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vendors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hardware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equipment?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4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hardware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equipment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stable?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4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Can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hardware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equipment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brought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easily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market?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4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external/internal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interfaces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hardware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defined?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4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key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positions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your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staffed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qualified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personnel?</a:t>
            </a:r>
            <a:endParaRPr sz="2000">
              <a:latin typeface="Arial"/>
              <a:cs typeface="Arial"/>
            </a:endParaRPr>
          </a:p>
          <a:p>
            <a:pPr marL="469900" marR="158750" indent="-457200">
              <a:lnSpc>
                <a:spcPct val="80000"/>
              </a:lnSpc>
              <a:spcBef>
                <a:spcPts val="720"/>
              </a:spcBef>
              <a:buClr>
                <a:srgbClr val="FBEA04"/>
              </a:buClr>
              <a:buAutoNum type="arabicPeriod"/>
              <a:tabLst>
                <a:tab pos="46990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developers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trained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experienced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their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respective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evelopment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disciplines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(i.e.,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systems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engineering,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engineering,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language,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platform,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tools,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etc.)?</a:t>
            </a:r>
            <a:endParaRPr sz="2000">
              <a:latin typeface="Arial"/>
              <a:cs typeface="Arial"/>
            </a:endParaRPr>
          </a:p>
          <a:p>
            <a:pPr marL="469900" marR="135890" indent="-457200">
              <a:lnSpc>
                <a:spcPts val="1920"/>
              </a:lnSpc>
              <a:spcBef>
                <a:spcPts val="705"/>
              </a:spcBef>
              <a:buClr>
                <a:srgbClr val="FBEA04"/>
              </a:buClr>
              <a:buAutoNum type="arabicPeriod"/>
              <a:tabLst>
                <a:tab pos="46990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developers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experienced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familiar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technology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development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environment?</a:t>
            </a:r>
            <a:endParaRPr sz="2000">
              <a:latin typeface="Arial"/>
              <a:cs typeface="Arial"/>
            </a:endParaRPr>
          </a:p>
          <a:p>
            <a:pPr marL="469900" marR="5080" indent="-457200">
              <a:lnSpc>
                <a:spcPct val="80000"/>
              </a:lnSpc>
              <a:spcBef>
                <a:spcPts val="740"/>
              </a:spcBef>
              <a:buClr>
                <a:srgbClr val="FBEA04"/>
              </a:buClr>
              <a:buAutoNum type="arabicPeriod"/>
              <a:tabLst>
                <a:tab pos="46990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key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personnel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stable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likely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remain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their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positions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throughout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project?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096" y="51815"/>
            <a:ext cx="7696200" cy="1122045"/>
            <a:chOff x="6096" y="51815"/>
            <a:chExt cx="7696200" cy="112204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6" y="51815"/>
              <a:ext cx="7103364" cy="112166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44996" y="51815"/>
              <a:ext cx="833627" cy="112166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55892" y="51815"/>
              <a:ext cx="946403" cy="1121664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07340" y="171653"/>
            <a:ext cx="8735060" cy="6892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dirty="0"/>
              <a:t>Risk</a:t>
            </a:r>
            <a:r>
              <a:rPr sz="4400" spc="-145" dirty="0"/>
              <a:t> </a:t>
            </a:r>
            <a:r>
              <a:rPr sz="4400" dirty="0"/>
              <a:t>Management</a:t>
            </a:r>
            <a:r>
              <a:rPr sz="4400" spc="-95" dirty="0"/>
              <a:t> </a:t>
            </a:r>
            <a:r>
              <a:rPr sz="4400" dirty="0"/>
              <a:t>Checklist</a:t>
            </a:r>
            <a:r>
              <a:rPr sz="4400" spc="-120" dirty="0"/>
              <a:t> </a:t>
            </a:r>
            <a:r>
              <a:rPr sz="4400" dirty="0"/>
              <a:t>-</a:t>
            </a:r>
            <a:r>
              <a:rPr sz="4400" spc="-135" dirty="0"/>
              <a:t> </a:t>
            </a:r>
            <a:r>
              <a:rPr sz="4400" spc="-50" dirty="0"/>
              <a:t>3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88</a:t>
            </a:fld>
            <a:endParaRPr spc="-25" dirty="0"/>
          </a:p>
        </p:txBody>
      </p:sp>
      <p:sp>
        <p:nvSpPr>
          <p:cNvPr id="7" name="object 7"/>
          <p:cNvSpPr txBox="1"/>
          <p:nvPr/>
        </p:nvSpPr>
        <p:spPr>
          <a:xfrm>
            <a:off x="307340" y="1058926"/>
            <a:ext cx="8315325" cy="481838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385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funding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stable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secure?</a:t>
            </a:r>
            <a:endParaRPr sz="24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9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costs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associated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known?</a:t>
            </a:r>
            <a:endParaRPr sz="2400">
              <a:latin typeface="Arial"/>
              <a:cs typeface="Arial"/>
            </a:endParaRPr>
          </a:p>
          <a:p>
            <a:pPr marL="469900" marR="5080" indent="-457200">
              <a:lnSpc>
                <a:spcPts val="2310"/>
              </a:lnSpc>
              <a:spcBef>
                <a:spcPts val="840"/>
              </a:spcBef>
              <a:buClr>
                <a:srgbClr val="FBEA04"/>
              </a:buClr>
              <a:buAutoNum type="arabicPeriod"/>
              <a:tabLst>
                <a:tab pos="46990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development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tools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equipment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used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project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dependable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available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sufficient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quantity?</a:t>
            </a:r>
            <a:endParaRPr sz="24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30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developers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familiar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9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development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tools?</a:t>
            </a:r>
            <a:endParaRPr sz="24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9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size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effort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estimates</a:t>
            </a:r>
            <a:r>
              <a:rPr sz="24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seem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reasonable?</a:t>
            </a:r>
            <a:endParaRPr sz="2400">
              <a:latin typeface="Arial"/>
              <a:cs typeface="Arial"/>
            </a:endParaRPr>
          </a:p>
          <a:p>
            <a:pPr marL="469900" marR="193040" indent="-457200">
              <a:lnSpc>
                <a:spcPts val="2310"/>
              </a:lnSpc>
              <a:spcBef>
                <a:spcPts val="840"/>
              </a:spcBef>
              <a:buClr>
                <a:srgbClr val="FBEA04"/>
              </a:buClr>
              <a:buAutoNum type="arabicPeriod"/>
              <a:tabLst>
                <a:tab pos="46990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schedule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realistic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support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acceptable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level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risk?</a:t>
            </a:r>
            <a:endParaRPr sz="24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30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4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free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special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constraints?</a:t>
            </a:r>
            <a:endParaRPr sz="2400">
              <a:latin typeface="Arial"/>
              <a:cs typeface="Arial"/>
            </a:endParaRPr>
          </a:p>
          <a:p>
            <a:pPr marL="469900" marR="1127125" indent="-457200">
              <a:lnSpc>
                <a:spcPts val="2300"/>
              </a:lnSpc>
              <a:spcBef>
                <a:spcPts val="850"/>
              </a:spcBef>
              <a:buClr>
                <a:srgbClr val="FBEA04"/>
              </a:buClr>
              <a:buAutoNum type="arabicPeriod"/>
              <a:tabLst>
                <a:tab pos="46990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4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testing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approach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appropriate</a:t>
            </a:r>
            <a:r>
              <a:rPr sz="24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system components?</a:t>
            </a:r>
            <a:endParaRPr sz="2400">
              <a:latin typeface="Arial"/>
              <a:cs typeface="Arial"/>
            </a:endParaRPr>
          </a:p>
          <a:p>
            <a:pPr marL="469265" indent="-456565">
              <a:lnSpc>
                <a:spcPts val="2590"/>
              </a:lnSpc>
              <a:spcBef>
                <a:spcPts val="315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acceptance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criteria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been</a:t>
            </a:r>
            <a:r>
              <a:rPr sz="24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established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4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25" dirty="0">
                <a:solidFill>
                  <a:srgbClr val="FFFFFF"/>
                </a:solidFill>
                <a:latin typeface="Arial"/>
                <a:cs typeface="Arial"/>
              </a:rPr>
              <a:t>all</a:t>
            </a:r>
            <a:endParaRPr sz="2400">
              <a:latin typeface="Arial"/>
              <a:cs typeface="Arial"/>
            </a:endParaRPr>
          </a:p>
          <a:p>
            <a:pPr marL="469900">
              <a:lnSpc>
                <a:spcPts val="259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requirements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agreed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4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24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sz="24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stakeholders?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096" y="51815"/>
            <a:ext cx="7696200" cy="1122045"/>
            <a:chOff x="6096" y="51815"/>
            <a:chExt cx="7696200" cy="112204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6" y="51815"/>
              <a:ext cx="7103364" cy="112166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44996" y="51815"/>
              <a:ext cx="833627" cy="112166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55892" y="51815"/>
              <a:ext cx="946403" cy="1121664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07340" y="171653"/>
            <a:ext cx="8735060" cy="6892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400" dirty="0"/>
              <a:t>Risk</a:t>
            </a:r>
            <a:r>
              <a:rPr sz="4400" spc="-145" dirty="0"/>
              <a:t> </a:t>
            </a:r>
            <a:r>
              <a:rPr sz="4400" dirty="0"/>
              <a:t>Management</a:t>
            </a:r>
            <a:r>
              <a:rPr sz="4400" spc="-95" dirty="0"/>
              <a:t> </a:t>
            </a:r>
            <a:r>
              <a:rPr sz="4400" dirty="0"/>
              <a:t>Checklist</a:t>
            </a:r>
            <a:r>
              <a:rPr sz="4400" spc="-120" dirty="0"/>
              <a:t> </a:t>
            </a:r>
            <a:r>
              <a:rPr sz="4400" dirty="0"/>
              <a:t>-</a:t>
            </a:r>
            <a:r>
              <a:rPr sz="4400" spc="-135" dirty="0"/>
              <a:t> </a:t>
            </a:r>
            <a:r>
              <a:rPr sz="4400" spc="-50" dirty="0"/>
              <a:t>4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89</a:t>
            </a:fld>
            <a:endParaRPr spc="-25" dirty="0"/>
          </a:p>
        </p:txBody>
      </p:sp>
      <p:sp>
        <p:nvSpPr>
          <p:cNvPr id="7" name="object 7"/>
          <p:cNvSpPr txBox="1"/>
          <p:nvPr/>
        </p:nvSpPr>
        <p:spPr>
          <a:xfrm>
            <a:off x="307340" y="1413103"/>
            <a:ext cx="8011159" cy="295211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34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Will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there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sufficient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equipment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integration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testing?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4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sufficient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been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scheduled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integration?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4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Can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software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tested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without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special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test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equipment?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4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Does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group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developing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stay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location?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4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subcontractors</a:t>
            </a:r>
            <a:r>
              <a:rPr sz="20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reliable?</a:t>
            </a:r>
            <a:endParaRPr sz="2000">
              <a:latin typeface="Arial"/>
              <a:cs typeface="Arial"/>
            </a:endParaRPr>
          </a:p>
          <a:p>
            <a:pPr marL="469900" marR="5080" indent="-457200">
              <a:lnSpc>
                <a:spcPct val="80000"/>
              </a:lnSpc>
              <a:spcBef>
                <a:spcPts val="720"/>
              </a:spcBef>
              <a:buClr>
                <a:srgbClr val="FBEA04"/>
              </a:buClr>
              <a:buAutoNum type="arabicPeriod"/>
              <a:tabLst>
                <a:tab pos="46990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work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being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done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other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groups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over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which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you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have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no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control?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44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Are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development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support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teams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all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located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at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site?</a:t>
            </a:r>
            <a:endParaRPr sz="2000">
              <a:latin typeface="Arial"/>
              <a:cs typeface="Arial"/>
            </a:endParaRPr>
          </a:p>
          <a:p>
            <a:pPr marL="469265" indent="-456565">
              <a:lnSpc>
                <a:spcPct val="100000"/>
              </a:lnSpc>
              <a:spcBef>
                <a:spcPts val="240"/>
              </a:spcBef>
              <a:buClr>
                <a:srgbClr val="FBEA04"/>
              </a:buClr>
              <a:buAutoNum type="arabicPeriod"/>
              <a:tabLst>
                <a:tab pos="46926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Has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team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worked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large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effort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like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this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before?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8959596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dirty="0"/>
              <a:t>Example</a:t>
            </a:r>
            <a:r>
              <a:rPr sz="4000" spc="-114" dirty="0"/>
              <a:t> </a:t>
            </a:r>
            <a:r>
              <a:rPr sz="4000" dirty="0"/>
              <a:t>Project</a:t>
            </a:r>
            <a:r>
              <a:rPr sz="4000" spc="-130" dirty="0"/>
              <a:t> </a:t>
            </a:r>
            <a:r>
              <a:rPr sz="4000" dirty="0"/>
              <a:t>Budget</a:t>
            </a:r>
            <a:r>
              <a:rPr sz="4000" spc="-114" dirty="0"/>
              <a:t> </a:t>
            </a:r>
            <a:r>
              <a:rPr sz="4000" spc="-10" dirty="0"/>
              <a:t>Summary</a:t>
            </a:r>
            <a:endParaRPr sz="4000"/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8640" y="6099365"/>
            <a:ext cx="228600" cy="239267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84300" y="5973571"/>
            <a:ext cx="7494905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Identifies</a:t>
            </a:r>
            <a:r>
              <a:rPr sz="27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what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is needed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27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achieve</a:t>
            </a:r>
            <a:r>
              <a:rPr sz="27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00" dirty="0">
                <a:solidFill>
                  <a:srgbClr val="FFFFFF"/>
                </a:solidFill>
                <a:latin typeface="Arial"/>
                <a:cs typeface="Arial"/>
              </a:rPr>
              <a:t>project </a:t>
            </a:r>
            <a:r>
              <a:rPr sz="2700" spc="-10" dirty="0">
                <a:solidFill>
                  <a:srgbClr val="FFFFFF"/>
                </a:solidFill>
                <a:latin typeface="Arial"/>
                <a:cs typeface="Arial"/>
              </a:rPr>
              <a:t>goals</a:t>
            </a:r>
            <a:endParaRPr sz="27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3400" y="1352550"/>
            <a:ext cx="7620000" cy="4362450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/>
              <a:t>Professor</a:t>
            </a:r>
            <a:r>
              <a:rPr spc="-55" dirty="0"/>
              <a:t> </a:t>
            </a:r>
            <a:r>
              <a:rPr dirty="0"/>
              <a:t>:</a:t>
            </a:r>
            <a:r>
              <a:rPr spc="-15" dirty="0"/>
              <a:t> </a:t>
            </a:r>
            <a:r>
              <a:rPr dirty="0"/>
              <a:t>Martin</a:t>
            </a:r>
            <a:r>
              <a:rPr spc="-40" dirty="0"/>
              <a:t> </a:t>
            </a:r>
            <a:r>
              <a:rPr dirty="0"/>
              <a:t>R.</a:t>
            </a:r>
            <a:r>
              <a:rPr spc="-5" dirty="0"/>
              <a:t> </a:t>
            </a:r>
            <a:r>
              <a:rPr spc="-10" dirty="0"/>
              <a:t>Radley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5" y="51815"/>
            <a:ext cx="2834640" cy="112166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Summary</a:t>
            </a: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1480185"/>
            <a:ext cx="178308" cy="17830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1815464"/>
            <a:ext cx="178308" cy="17830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2178176"/>
            <a:ext cx="126492" cy="12039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2479801"/>
            <a:ext cx="126492" cy="12039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2500" y="2781554"/>
            <a:ext cx="126492" cy="12039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3275457"/>
            <a:ext cx="178308" cy="17830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3854577"/>
            <a:ext cx="178308" cy="17830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4189857"/>
            <a:ext cx="178308" cy="17830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2440" y="4768977"/>
            <a:ext cx="178308" cy="178307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907796" y="1352524"/>
            <a:ext cx="7802880" cy="3894454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undesirable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situation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which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may,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not,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occur.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systematic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decision-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making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process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that:</a:t>
            </a:r>
            <a:endParaRPr sz="20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225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Efficiently</a:t>
            </a:r>
            <a:r>
              <a:rPr sz="18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identifies</a:t>
            </a:r>
            <a:r>
              <a:rPr sz="18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risks.</a:t>
            </a:r>
            <a:endParaRPr sz="1800">
              <a:latin typeface="Arial"/>
              <a:cs typeface="Arial"/>
            </a:endParaRPr>
          </a:p>
          <a:p>
            <a:pPr marL="398145">
              <a:lnSpc>
                <a:spcPct val="100000"/>
              </a:lnSpc>
              <a:spcBef>
                <a:spcPts val="215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Assesses</a:t>
            </a:r>
            <a:r>
              <a:rPr sz="18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levels.</a:t>
            </a:r>
            <a:endParaRPr sz="1800">
              <a:latin typeface="Arial"/>
              <a:cs typeface="Arial"/>
            </a:endParaRPr>
          </a:p>
          <a:p>
            <a:pPr marL="398145" marR="161290">
              <a:lnSpc>
                <a:spcPct val="80000"/>
              </a:lnSpc>
              <a:spcBef>
                <a:spcPts val="650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Handles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them</a:t>
            </a:r>
            <a:r>
              <a:rPr sz="1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effectively</a:t>
            </a:r>
            <a:r>
              <a:rPr sz="18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sz="18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achieve</a:t>
            </a:r>
            <a:r>
              <a:rPr sz="18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business</a:t>
            </a:r>
            <a:r>
              <a:rPr sz="18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goals,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including</a:t>
            </a:r>
            <a:r>
              <a:rPr sz="18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mitigation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when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appropriate.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ts val="1920"/>
              </a:lnSpc>
              <a:spcBef>
                <a:spcPts val="695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identification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done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continuously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appropriate</a:t>
            </a:r>
            <a:r>
              <a:rPr sz="20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management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visibility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participation.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9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analysis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identifies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significant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items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manager’s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attention.</a:t>
            </a:r>
            <a:endParaRPr sz="2000">
              <a:latin typeface="Arial"/>
              <a:cs typeface="Arial"/>
            </a:endParaRPr>
          </a:p>
          <a:p>
            <a:pPr marL="12700" marR="300355">
              <a:lnSpc>
                <a:spcPct val="80000"/>
              </a:lnSpc>
              <a:spcBef>
                <a:spcPts val="72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mitigation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plans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should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included</a:t>
            </a:r>
            <a:r>
              <a:rPr sz="2000" spc="-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project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plans,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each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mitigation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action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should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include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associated</a:t>
            </a:r>
            <a:r>
              <a:rPr sz="2000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reductions.</a:t>
            </a:r>
            <a:endParaRPr sz="2000">
              <a:latin typeface="Arial"/>
              <a:cs typeface="Arial"/>
            </a:endParaRPr>
          </a:p>
          <a:p>
            <a:pPr marL="12700" marR="124460">
              <a:lnSpc>
                <a:spcPts val="1920"/>
              </a:lnSpc>
              <a:spcBef>
                <a:spcPts val="700"/>
              </a:spcBef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Preventive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action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cheaper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than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corrective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action,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therefore</a:t>
            </a:r>
            <a:r>
              <a:rPr sz="20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handle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risks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before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they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turn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into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problems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issues.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090"/>
              </a:lnSpc>
            </a:pPr>
            <a:fld id="{81D60167-4931-47E6-BA6A-407CBD079E47}" type="slidenum">
              <a:rPr spc="-25" dirty="0"/>
              <a:t>90</a:t>
            </a:fld>
            <a:endParaRPr spc="-25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E7E7E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</TotalTime>
  <Words>4917</Words>
  <Application>Microsoft Office PowerPoint</Application>
  <PresentationFormat>On-screen Show (4:3)</PresentationFormat>
  <Paragraphs>509</Paragraphs>
  <Slides>90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94" baseType="lpstr">
      <vt:lpstr>Arial</vt:lpstr>
      <vt:lpstr>Times New Roman</vt:lpstr>
      <vt:lpstr>Wingdings</vt:lpstr>
      <vt:lpstr>Office Theme</vt:lpstr>
      <vt:lpstr>Software Project Management</vt:lpstr>
      <vt:lpstr>What is a Budget?</vt:lpstr>
      <vt:lpstr>What are Resources?</vt:lpstr>
      <vt:lpstr>Budgeting Functions</vt:lpstr>
      <vt:lpstr>Budget Types</vt:lpstr>
      <vt:lpstr>Example: Operating Budget</vt:lpstr>
      <vt:lpstr>Example: Cash Budget</vt:lpstr>
      <vt:lpstr>So Far ...</vt:lpstr>
      <vt:lpstr>Example Project Budget Summary</vt:lpstr>
      <vt:lpstr>Example Project Budget Data Entry</vt:lpstr>
      <vt:lpstr>Example Project Budget Calculations</vt:lpstr>
      <vt:lpstr>Example Project Budget Variables</vt:lpstr>
      <vt:lpstr>Tips for Creating Your Budget</vt:lpstr>
      <vt:lpstr>Sample Project Road Map – Year 1</vt:lpstr>
      <vt:lpstr>Budgeting Approaches</vt:lpstr>
      <vt:lpstr>Tips for Effective Budgeting</vt:lpstr>
      <vt:lpstr>Tips for Effective Budgeting</vt:lpstr>
      <vt:lpstr>Slack, Padding &amp; Sandbagging</vt:lpstr>
      <vt:lpstr>Additional Financial Tools</vt:lpstr>
      <vt:lpstr>Software Project Management</vt:lpstr>
      <vt:lpstr>Today‟s Agenda</vt:lpstr>
      <vt:lpstr>Do You Really Want to Know …</vt:lpstr>
      <vt:lpstr>Earned Value Management (EVM)</vt:lpstr>
      <vt:lpstr>EVM Requirements</vt:lpstr>
      <vt:lpstr>EVM Requirements (2)</vt:lpstr>
      <vt:lpstr>WBS and EVM</vt:lpstr>
      <vt:lpstr>When Do We Use Earned Value?</vt:lpstr>
      <vt:lpstr>EVM Terminology</vt:lpstr>
      <vt:lpstr>EVM Terminology (2)</vt:lpstr>
      <vt:lpstr>EVM Terminology (3)</vt:lpstr>
      <vt:lpstr>Earned Value Terminology (4)</vt:lpstr>
      <vt:lpstr>Example: Plan to Paint 6 Rooms</vt:lpstr>
      <vt:lpstr>Example: Where Are We?</vt:lpstr>
      <vt:lpstr>Example: Where Are We? (2)</vt:lpstr>
      <vt:lpstr>Example: Where Are We? (3)</vt:lpstr>
      <vt:lpstr>Example: Where Are We? (4)</vt:lpstr>
      <vt:lpstr>Example: Where Are We? (5)</vt:lpstr>
      <vt:lpstr>Example: Where Are We? (6)</vt:lpstr>
      <vt:lpstr>Example: Where Are We? (7)</vt:lpstr>
      <vt:lpstr>Example: The Plan = BCWS</vt:lpstr>
      <vt:lpstr>Budgeted Cost of Work Scheduled (BCWS)</vt:lpstr>
      <vt:lpstr>Example: At the end of Week 2</vt:lpstr>
      <vt:lpstr>Actual Cost of Work Performed (ACWP)</vt:lpstr>
      <vt:lpstr>Budgeted Cost of Work Performed (BCWP)</vt:lpstr>
      <vt:lpstr>Cost Variance (CV)</vt:lpstr>
      <vt:lpstr>Schedule Variance (SV)</vt:lpstr>
      <vt:lpstr>Cost Performance Index (CPI)</vt:lpstr>
      <vt:lpstr>Schedule Performance Index (SPI)</vt:lpstr>
      <vt:lpstr>Example Variances &amp; Indices as of Week 2</vt:lpstr>
      <vt:lpstr>Plotting CPI and SPI</vt:lpstr>
      <vt:lpstr>Plotting CPI and SPI Trend</vt:lpstr>
      <vt:lpstr>Using EVM for Cost &amp; Schedule Forecasts</vt:lpstr>
      <vt:lpstr>Forecast using IEAC</vt:lpstr>
      <vt:lpstr>Earned Value Strengths</vt:lpstr>
      <vt:lpstr>Earned Value Strengths (2)</vt:lpstr>
      <vt:lpstr>Earned Value Weaknesses</vt:lpstr>
      <vt:lpstr>Summary</vt:lpstr>
      <vt:lpstr>PowerPoint Presentation</vt:lpstr>
      <vt:lpstr>Course Objective</vt:lpstr>
      <vt:lpstr>Lecture Learning Objectives</vt:lpstr>
      <vt:lpstr>Things Happen …</vt:lpstr>
      <vt:lpstr>Risk Definition</vt:lpstr>
      <vt:lpstr>Risk Management</vt:lpstr>
      <vt:lpstr>Risk Management Process: Overview</vt:lpstr>
      <vt:lpstr>Risk Management Process</vt:lpstr>
      <vt:lpstr>Project Managers Must …</vt:lpstr>
      <vt:lpstr>Risk Identification</vt:lpstr>
      <vt:lpstr>Product Size Risk</vt:lpstr>
      <vt:lpstr>Business Risk</vt:lpstr>
      <vt:lpstr>Customer Risk</vt:lpstr>
      <vt:lpstr>Multiple Customers Risk</vt:lpstr>
      <vt:lpstr>Integration Risk</vt:lpstr>
      <vt:lpstr>Technology Risk</vt:lpstr>
      <vt:lpstr>Example</vt:lpstr>
      <vt:lpstr>Project Team Risk</vt:lpstr>
      <vt:lpstr>The Risk Table</vt:lpstr>
      <vt:lpstr>Example Of Risk Table</vt:lpstr>
      <vt:lpstr>Risk Management Principles</vt:lpstr>
      <vt:lpstr>Risk Planning</vt:lpstr>
      <vt:lpstr>Risk Handling</vt:lpstr>
      <vt:lpstr>Risk Monitoring</vt:lpstr>
      <vt:lpstr>Risk Documentation</vt:lpstr>
      <vt:lpstr>Simple Risk Analysis</vt:lpstr>
      <vt:lpstr>The Value Of Risk Management</vt:lpstr>
      <vt:lpstr>Risk Management Checklist</vt:lpstr>
      <vt:lpstr>Risk Management Checklist - 1</vt:lpstr>
      <vt:lpstr>Risk Management Checklist - 2</vt:lpstr>
      <vt:lpstr>Risk Management Checklist - 3</vt:lpstr>
      <vt:lpstr>Risk Management Checklist - 4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Measurement &amp; Analysis</dc:title>
  <dc:creator>Luong Vo Van</dc:creator>
  <cp:lastModifiedBy>Quang-Vu Nguyen</cp:lastModifiedBy>
  <cp:revision>7</cp:revision>
  <dcterms:created xsi:type="dcterms:W3CDTF">2024-04-16T12:11:26Z</dcterms:created>
  <dcterms:modified xsi:type="dcterms:W3CDTF">2025-01-15T01:35:06Z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2017-03-01T00:00:00Z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2024-04-16T00:00:00Z</vt:filetime>
  </property>
  <property fmtid="{D5CDD505-2E9C-101B-9397-08002B2CF9AE}" pid="5" name="Producer">
    <vt:lpwstr>Microsoft® PowerPoint® 2010</vt:lpwstr>
  </property>
</Properties>
</file>